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9" r:id="rId3"/>
    <p:sldId id="277" r:id="rId4"/>
    <p:sldId id="257" r:id="rId5"/>
    <p:sldId id="262" r:id="rId6"/>
    <p:sldId id="258" r:id="rId7"/>
    <p:sldId id="265" r:id="rId8"/>
    <p:sldId id="267" r:id="rId9"/>
    <p:sldId id="264" r:id="rId10"/>
    <p:sldId id="268" r:id="rId11"/>
    <p:sldId id="278" r:id="rId12"/>
    <p:sldId id="273" r:id="rId13"/>
    <p:sldId id="261" r:id="rId14"/>
    <p:sldId id="272" r:id="rId15"/>
    <p:sldId id="274" r:id="rId16"/>
    <p:sldId id="279" r:id="rId17"/>
  </p:sldIdLst>
  <p:sldSz cx="18288000" cy="10287000"/>
  <p:notesSz cx="7099300" cy="10234613"/>
  <p:embeddedFontLst>
    <p:embeddedFont>
      <p:font typeface="Calibri" panose="020F0502020204030204" pitchFamily="34" charset="0"/>
      <p:regular r:id="rId19"/>
      <p:bold r:id="rId20"/>
      <p:italic r:id="rId21"/>
      <p:boldItalic r:id="rId22"/>
    </p:embeddedFont>
    <p:embeddedFont>
      <p:font typeface="Canva Sans" panose="020B0604020202020204" charset="0"/>
      <p:regular r:id="rId23"/>
    </p:embeddedFont>
    <p:embeddedFont>
      <p:font typeface="Canva Sans Bold" panose="020B0604020202020204" charset="0"/>
      <p:regular r:id="rId24"/>
    </p:embeddedFont>
    <p:embeddedFont>
      <p:font typeface="Canva Sans Bold Italics" panose="020B0604020202020204" charset="0"/>
      <p:regular r:id="rId25"/>
    </p:embeddedFont>
    <p:embeddedFont>
      <p:font typeface="Kollektif Italics" panose="020B0604020202020204" charset="0"/>
      <p:regular r:id="rId26"/>
    </p:embeddedFont>
    <p:embeddedFont>
      <p:font typeface="Trebuchet MS" panose="020B0603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5993" autoAdjust="0"/>
  </p:normalViewPr>
  <p:slideViewPr>
    <p:cSldViewPr>
      <p:cViewPr varScale="1">
        <p:scale>
          <a:sx n="46" d="100"/>
          <a:sy n="46" d="100"/>
        </p:scale>
        <p:origin x="20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137" cy="513858"/>
          </a:xfrm>
          <a:prstGeom prst="rect">
            <a:avLst/>
          </a:prstGeom>
        </p:spPr>
        <p:txBody>
          <a:bodyPr vert="horz" lIns="94759" tIns="47380" rIns="94759" bIns="47380" rtlCol="0"/>
          <a:lstStyle>
            <a:lvl1pPr algn="l">
              <a:defRPr sz="1200"/>
            </a:lvl1pPr>
          </a:lstStyle>
          <a:p>
            <a:endParaRPr lang="en-NZ"/>
          </a:p>
        </p:txBody>
      </p:sp>
      <p:sp>
        <p:nvSpPr>
          <p:cNvPr id="3" name="Date Placeholder 2"/>
          <p:cNvSpPr>
            <a:spLocks noGrp="1"/>
          </p:cNvSpPr>
          <p:nvPr>
            <p:ph type="dt" idx="1"/>
          </p:nvPr>
        </p:nvSpPr>
        <p:spPr>
          <a:xfrm>
            <a:off x="4020506" y="1"/>
            <a:ext cx="3077137" cy="513858"/>
          </a:xfrm>
          <a:prstGeom prst="rect">
            <a:avLst/>
          </a:prstGeom>
        </p:spPr>
        <p:txBody>
          <a:bodyPr vert="horz" lIns="94759" tIns="47380" rIns="94759" bIns="47380" rtlCol="0"/>
          <a:lstStyle>
            <a:lvl1pPr algn="r">
              <a:defRPr sz="1200"/>
            </a:lvl1pPr>
          </a:lstStyle>
          <a:p>
            <a:fld id="{6C966240-E0DD-40D0-8891-91794416B3E2}" type="datetimeFigureOut">
              <a:rPr lang="en-NZ" smtClean="0"/>
              <a:t>5/10/2022</a:t>
            </a:fld>
            <a:endParaRPr lang="en-NZ"/>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en-NZ"/>
          </a:p>
        </p:txBody>
      </p:sp>
      <p:sp>
        <p:nvSpPr>
          <p:cNvPr id="5" name="Notes Placeholder 4"/>
          <p:cNvSpPr>
            <a:spLocks noGrp="1"/>
          </p:cNvSpPr>
          <p:nvPr>
            <p:ph type="body" sz="quarter" idx="3"/>
          </p:nvPr>
        </p:nvSpPr>
        <p:spPr>
          <a:xfrm>
            <a:off x="709599" y="4925838"/>
            <a:ext cx="5680103" cy="4029040"/>
          </a:xfrm>
          <a:prstGeom prst="rect">
            <a:avLst/>
          </a:prstGeom>
        </p:spPr>
        <p:txBody>
          <a:bodyPr vert="horz" lIns="94759" tIns="47380" rIns="94759" bIns="47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720755"/>
            <a:ext cx="3077137" cy="513858"/>
          </a:xfrm>
          <a:prstGeom prst="rect">
            <a:avLst/>
          </a:prstGeom>
        </p:spPr>
        <p:txBody>
          <a:bodyPr vert="horz" lIns="94759" tIns="47380" rIns="94759" bIns="47380" rtlCol="0" anchor="b"/>
          <a:lstStyle>
            <a:lvl1pPr algn="l">
              <a:defRPr sz="1200"/>
            </a:lvl1pPr>
          </a:lstStyle>
          <a:p>
            <a:endParaRPr lang="en-NZ"/>
          </a:p>
        </p:txBody>
      </p:sp>
      <p:sp>
        <p:nvSpPr>
          <p:cNvPr id="7" name="Slide Number Placeholder 6"/>
          <p:cNvSpPr>
            <a:spLocks noGrp="1"/>
          </p:cNvSpPr>
          <p:nvPr>
            <p:ph type="sldNum" sz="quarter" idx="5"/>
          </p:nvPr>
        </p:nvSpPr>
        <p:spPr>
          <a:xfrm>
            <a:off x="4020506" y="9720755"/>
            <a:ext cx="3077137" cy="513858"/>
          </a:xfrm>
          <a:prstGeom prst="rect">
            <a:avLst/>
          </a:prstGeom>
        </p:spPr>
        <p:txBody>
          <a:bodyPr vert="horz" lIns="94759" tIns="47380" rIns="94759" bIns="47380" rtlCol="0" anchor="b"/>
          <a:lstStyle>
            <a:lvl1pPr algn="r">
              <a:defRPr sz="1200"/>
            </a:lvl1pPr>
          </a:lstStyle>
          <a:p>
            <a:fld id="{63668B83-DE15-4240-B68A-556ECE8A0E47}" type="slidenum">
              <a:rPr lang="en-NZ" smtClean="0"/>
              <a:t>‹#›</a:t>
            </a:fld>
            <a:endParaRPr lang="en-NZ"/>
          </a:p>
        </p:txBody>
      </p:sp>
    </p:spTree>
    <p:extLst>
      <p:ext uri="{BB962C8B-B14F-4D97-AF65-F5344CB8AC3E}">
        <p14:creationId xmlns:p14="http://schemas.microsoft.com/office/powerpoint/2010/main" val="68774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900" dirty="0">
                <a:solidFill>
                  <a:srgbClr val="000000"/>
                </a:solidFill>
                <a:latin typeface="Trebuchet MS" panose="020B0603020202020204" pitchFamily="34" charset="0"/>
              </a:rPr>
              <a:t>International Human Rights Standards and Conventions make clear that the right to health is the responsibility of the state and the right of every person.</a:t>
            </a:r>
            <a:endParaRPr lang="en-GB" b="0" dirty="0">
              <a:effectLst/>
            </a:endParaRPr>
          </a:p>
          <a:p>
            <a:pPr algn="just"/>
            <a:br>
              <a:rPr lang="en-GB" b="0" dirty="0">
                <a:effectLst/>
              </a:rPr>
            </a:br>
            <a:r>
              <a:rPr lang="en-GB" b="0" dirty="0">
                <a:effectLst/>
              </a:rPr>
              <a:t>The definition of Harm Reduction is “m</a:t>
            </a:r>
            <a:r>
              <a:rPr lang="en-GB" sz="1900" dirty="0">
                <a:solidFill>
                  <a:srgbClr val="000000"/>
                </a:solidFill>
                <a:latin typeface="Trebuchet MS" panose="020B0603020202020204" pitchFamily="34" charset="0"/>
              </a:rPr>
              <a:t>itigating risk/harm to reduce the negative social, health, legal and financial activity/behaviour”</a:t>
            </a:r>
            <a:endParaRPr lang="en-GB" b="0" dirty="0">
              <a:effectLst/>
            </a:endParaRPr>
          </a:p>
          <a:p>
            <a:pPr algn="just"/>
            <a:br>
              <a:rPr lang="en-GB" b="0" dirty="0">
                <a:effectLst/>
              </a:rPr>
            </a:br>
            <a:r>
              <a:rPr lang="en-GB" sz="1900" dirty="0">
                <a:solidFill>
                  <a:srgbClr val="000000"/>
                </a:solidFill>
                <a:latin typeface="Trebuchet MS" panose="020B0603020202020204" pitchFamily="34" charset="0"/>
              </a:rPr>
              <a:t>It is something that every one of us practices daily, sometimes without even being consciously aware of it.</a:t>
            </a:r>
            <a:endParaRPr lang="en-GB" b="0" dirty="0">
              <a:effectLst/>
            </a:endParaRPr>
          </a:p>
          <a:p>
            <a:pPr algn="just"/>
            <a:br>
              <a:rPr lang="en-GB" b="0" dirty="0">
                <a:effectLst/>
              </a:rPr>
            </a:br>
            <a:br>
              <a:rPr lang="en-GB" sz="1900" dirty="0">
                <a:solidFill>
                  <a:srgbClr val="000000"/>
                </a:solidFill>
                <a:latin typeface="Trebuchet MS" panose="020B0603020202020204" pitchFamily="34" charset="0"/>
              </a:rPr>
            </a:br>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a:t>
            </a:fld>
            <a:endParaRPr lang="en-NZ"/>
          </a:p>
        </p:txBody>
      </p:sp>
    </p:spTree>
    <p:extLst>
      <p:ext uri="{BB962C8B-B14F-4D97-AF65-F5344CB8AC3E}">
        <p14:creationId xmlns:p14="http://schemas.microsoft.com/office/powerpoint/2010/main" val="149301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When two former WHO employees, who are also world class epidemiologists and public health experts feel compelled to speak out about what is going on at FCTC,  we consumers know that we are not alone.</a:t>
            </a:r>
          </a:p>
          <a:p>
            <a:endParaRPr lang="en-NZ" dirty="0"/>
          </a:p>
          <a:p>
            <a:r>
              <a:rPr lang="en-NZ" dirty="0"/>
              <a:t>When scientists and medical professionals who were part of the development of the Framework Convention come out and state that Tobacco Control is not working, it is time to admit that Change is necessary.   </a:t>
            </a:r>
          </a:p>
          <a:p>
            <a:endParaRPr lang="en-NZ" dirty="0"/>
          </a:p>
          <a:p>
            <a:r>
              <a:rPr lang="en-NZ" dirty="0"/>
              <a:t>Change is scary sure, but the death toll from bad policy is even more frightening.</a:t>
            </a:r>
          </a:p>
          <a:p>
            <a:endParaRPr lang="en-NZ" dirty="0"/>
          </a:p>
          <a:p>
            <a:r>
              <a:rPr lang="en-NZ" dirty="0"/>
              <a:t>This is the wake up call  that the original purpose has been subverted and needs to be assessed and adjusted.</a:t>
            </a:r>
            <a:br>
              <a:rPr lang="en-NZ" dirty="0"/>
            </a:br>
            <a:br>
              <a:rPr lang="en-NZ" dirty="0"/>
            </a:br>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10</a:t>
            </a:fld>
            <a:endParaRPr lang="en-NZ"/>
          </a:p>
        </p:txBody>
      </p:sp>
    </p:spTree>
    <p:extLst>
      <p:ext uri="{BB962C8B-B14F-4D97-AF65-F5344CB8AC3E}">
        <p14:creationId xmlns:p14="http://schemas.microsoft.com/office/powerpoint/2010/main" val="328499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6093"/>
              </a:lnSpc>
            </a:pPr>
            <a:endParaRPr lang="en-US" dirty="0">
              <a:solidFill>
                <a:srgbClr val="008037"/>
              </a:solidFill>
              <a:latin typeface="Canva Sans Bold Italics"/>
            </a:endParaRPr>
          </a:p>
          <a:p>
            <a:pPr algn="l"/>
            <a:r>
              <a:rPr lang="en-GB" dirty="0">
                <a:latin typeface="Canva Sans Bold Italics" panose="020B0604020202020204" charset="0"/>
              </a:rPr>
              <a:t>One hundred experts have come together to call for an independent review of WHO’s scientific and policy analysis and to challenge its decision-making. </a:t>
            </a:r>
          </a:p>
          <a:p>
            <a:pPr algn="l"/>
            <a:endParaRPr lang="en-GB" dirty="0">
              <a:latin typeface="Canva Sans Bold Italics" panose="020B0604020202020204" charset="0"/>
            </a:endParaRPr>
          </a:p>
          <a:p>
            <a:pPr algn="l"/>
            <a:r>
              <a:rPr lang="en-GB" dirty="0">
                <a:latin typeface="Canva Sans Bold Italics" panose="020B0604020202020204" charset="0"/>
              </a:rPr>
              <a:t>We are calling on the WHO leadership to launch a comprehensive rethink. </a:t>
            </a:r>
          </a:p>
          <a:p>
            <a:pPr algn="l"/>
            <a:r>
              <a:rPr lang="en-GB" dirty="0">
                <a:latin typeface="Canva Sans Bold Italics" panose="020B0604020202020204" charset="0"/>
              </a:rPr>
              <a:t>We need to see some sign that WHO is embracing innovation, not squandering the opportunity to make a real difference to the global burden of cancer, heart disease and crippling lung conditions.</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11</a:t>
            </a:fld>
            <a:endParaRPr lang="en-NZ"/>
          </a:p>
        </p:txBody>
      </p:sp>
    </p:spTree>
    <p:extLst>
      <p:ext uri="{BB962C8B-B14F-4D97-AF65-F5344CB8AC3E}">
        <p14:creationId xmlns:p14="http://schemas.microsoft.com/office/powerpoint/2010/main" val="6334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50000"/>
                  </a:schemeClr>
                </a:solidFill>
                <a:latin typeface="Canva Sans Bold"/>
              </a:rPr>
              <a:t>Consumers are passionately concerned about massive harm within our families, and in our communities caused by unsafe tobacco products. </a:t>
            </a:r>
          </a:p>
          <a:p>
            <a:pPr marL="296123" indent="-296123">
              <a:buFont typeface="Arial" panose="020B0604020202020204" pitchFamily="34" charset="0"/>
              <a:buChar char="•"/>
            </a:pPr>
            <a:endParaRPr lang="en-US" sz="800" dirty="0">
              <a:solidFill>
                <a:schemeClr val="accent5">
                  <a:lumMod val="50000"/>
                </a:schemeClr>
              </a:solidFill>
              <a:latin typeface="Canva Sans Bold"/>
            </a:endParaRPr>
          </a:p>
          <a:p>
            <a:r>
              <a:rPr lang="en-US" sz="1200" dirty="0">
                <a:solidFill>
                  <a:schemeClr val="accent5">
                    <a:lumMod val="50000"/>
                  </a:schemeClr>
                </a:solidFill>
                <a:latin typeface="Trebuchet MS" panose="020B0603020202020204" pitchFamily="34" charset="0"/>
              </a:rPr>
              <a:t>Public Health is mandated with the responsibility to protect our health and support and protect the human right to health.</a:t>
            </a:r>
            <a:br>
              <a:rPr lang="en-US" dirty="0">
                <a:solidFill>
                  <a:schemeClr val="accent5">
                    <a:lumMod val="50000"/>
                  </a:schemeClr>
                </a:solidFill>
                <a:latin typeface="Canva Sans Bold"/>
              </a:rPr>
            </a:br>
            <a:endParaRPr lang="en-US" sz="800" dirty="0">
              <a:solidFill>
                <a:schemeClr val="accent5">
                  <a:lumMod val="50000"/>
                </a:schemeClr>
              </a:solidFill>
              <a:latin typeface="Canva Sans Bold"/>
            </a:endParaRPr>
          </a:p>
          <a:p>
            <a:r>
              <a:rPr lang="en-US" dirty="0">
                <a:solidFill>
                  <a:schemeClr val="accent5">
                    <a:lumMod val="50000"/>
                  </a:schemeClr>
                </a:solidFill>
                <a:latin typeface="Canva Sans Bold"/>
              </a:rPr>
              <a:t>Consumer Advocates &amp; Public Health are on the same side when it comes to the desire to eradicate the harms from tobacco.</a:t>
            </a:r>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12</a:t>
            </a:fld>
            <a:endParaRPr lang="en-NZ"/>
          </a:p>
        </p:txBody>
      </p:sp>
    </p:spTree>
    <p:extLst>
      <p:ext uri="{BB962C8B-B14F-4D97-AF65-F5344CB8AC3E}">
        <p14:creationId xmlns:p14="http://schemas.microsoft.com/office/powerpoint/2010/main" val="185892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93">
              <a:defRPr/>
            </a:pPr>
            <a:r>
              <a:rPr lang="en-NZ" dirty="0"/>
              <a:t>Admit now I am a Feynman Fangirl from way back.   Much of what he wrote and said can be applied all aspects of science and life itself.   </a:t>
            </a:r>
          </a:p>
          <a:p>
            <a:pPr defTabSz="947593">
              <a:defRPr/>
            </a:pPr>
            <a:endParaRPr lang="en-NZ" dirty="0"/>
          </a:p>
          <a:p>
            <a:pPr defTabSz="947593">
              <a:defRPr/>
            </a:pPr>
            <a:r>
              <a:rPr lang="en-NZ" dirty="0"/>
              <a:t>I’m thinking that this needs to be sent </a:t>
            </a:r>
            <a:r>
              <a:rPr lang="en-NZ" dirty="0" err="1"/>
              <a:t>en</a:t>
            </a:r>
            <a:r>
              <a:rPr lang="en-NZ" dirty="0"/>
              <a:t> masse to everyone at FCTC as a reminder.</a:t>
            </a:r>
            <a:br>
              <a:rPr lang="en-NZ" dirty="0"/>
            </a:br>
            <a:br>
              <a:rPr lang="en-NZ" dirty="0"/>
            </a:br>
            <a:r>
              <a:rPr lang="en-US" dirty="0">
                <a:latin typeface="Canva Sans Bold Italics"/>
              </a:rPr>
              <a:t>“The idea is to try to give all the information to help others to judge the value of your contribution; not just the information that leads to judgement in one particular direction or another.”</a:t>
            </a:r>
            <a:r>
              <a:rPr lang="en-US" dirty="0">
                <a:latin typeface="Canva Sans"/>
              </a:rPr>
              <a:t> </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13</a:t>
            </a:fld>
            <a:endParaRPr lang="en-NZ"/>
          </a:p>
        </p:txBody>
      </p:sp>
    </p:spTree>
    <p:extLst>
      <p:ext uri="{BB962C8B-B14F-4D97-AF65-F5344CB8AC3E}">
        <p14:creationId xmlns:p14="http://schemas.microsoft.com/office/powerpoint/2010/main" val="20823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50000"/>
                  </a:schemeClr>
                </a:solidFill>
                <a:latin typeface="Canva Sans Bold"/>
              </a:rPr>
              <a:t>The FCTC is no longer fit for purpose.  It has been subverted to benefit a few, at the expense of the whole.</a:t>
            </a:r>
          </a:p>
          <a:p>
            <a:pPr marL="592245" indent="-592245">
              <a:buFont typeface="Arial" panose="020B0604020202020204" pitchFamily="34" charset="0"/>
              <a:buChar char="•"/>
            </a:pPr>
            <a:endParaRPr lang="en-US" sz="800" dirty="0">
              <a:solidFill>
                <a:schemeClr val="accent5">
                  <a:lumMod val="50000"/>
                </a:schemeClr>
              </a:solidFill>
              <a:latin typeface="Canva Sans Bold"/>
            </a:endParaRPr>
          </a:p>
          <a:p>
            <a:r>
              <a:rPr lang="en-US" b="1" u="sng" dirty="0">
                <a:solidFill>
                  <a:schemeClr val="accent5">
                    <a:lumMod val="50000"/>
                  </a:schemeClr>
                </a:solidFill>
                <a:latin typeface="Canva Sans Bold"/>
              </a:rPr>
              <a:t>Back to basics:  </a:t>
            </a:r>
            <a:r>
              <a:rPr lang="en-US" dirty="0">
                <a:solidFill>
                  <a:schemeClr val="accent5">
                    <a:lumMod val="50000"/>
                  </a:schemeClr>
                </a:solidFill>
                <a:latin typeface="Canva Sans Bold"/>
              </a:rPr>
              <a:t>acknowledgement of scientific innovation, consumer knowledge and experience, to HELP people, not disenfranchisement or discrimination. INCLUSIVENESS</a:t>
            </a:r>
          </a:p>
          <a:p>
            <a:pPr marL="592245" indent="-592245">
              <a:buFont typeface="Arial" panose="020B0604020202020204" pitchFamily="34" charset="0"/>
              <a:buChar char="•"/>
            </a:pPr>
            <a:endParaRPr lang="en-US" sz="800" dirty="0">
              <a:solidFill>
                <a:schemeClr val="accent5">
                  <a:lumMod val="50000"/>
                </a:schemeClr>
              </a:solidFill>
              <a:latin typeface="Canva Sans Bold"/>
            </a:endParaRPr>
          </a:p>
          <a:p>
            <a:r>
              <a:rPr lang="en-US" dirty="0">
                <a:solidFill>
                  <a:schemeClr val="accent5">
                    <a:lumMod val="50000"/>
                  </a:schemeClr>
                </a:solidFill>
                <a:latin typeface="Canva Sans Bold"/>
              </a:rPr>
              <a:t>Until then, billions of people continue to be harmed and die from a preventable cause.”</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14</a:t>
            </a:fld>
            <a:endParaRPr lang="en-NZ"/>
          </a:p>
        </p:txBody>
      </p:sp>
    </p:spTree>
    <p:extLst>
      <p:ext uri="{BB962C8B-B14F-4D97-AF65-F5344CB8AC3E}">
        <p14:creationId xmlns:p14="http://schemas.microsoft.com/office/powerpoint/2010/main" val="139005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too would be a good reminder for those in Tobacco Control who need reminding what is important.</a:t>
            </a:r>
          </a:p>
          <a:p>
            <a:endParaRPr lang="en-NZ" dirty="0"/>
          </a:p>
          <a:p>
            <a:r>
              <a:rPr lang="en-NZ" dirty="0"/>
              <a:t>The He </a:t>
            </a:r>
            <a:r>
              <a:rPr lang="en-NZ" dirty="0" err="1"/>
              <a:t>Tangata</a:t>
            </a:r>
            <a:r>
              <a:rPr lang="en-NZ" dirty="0"/>
              <a:t> Principle - </a:t>
            </a:r>
            <a:r>
              <a:rPr lang="en-GB" b="0" i="0" dirty="0">
                <a:solidFill>
                  <a:srgbClr val="000000"/>
                </a:solidFill>
                <a:effectLst/>
                <a:latin typeface="Fira"/>
              </a:rPr>
              <a:t>Focus on improving people’s lives — individuals, children and young people, families, and communities.</a:t>
            </a:r>
            <a:endParaRPr lang="en-NZ" dirty="0"/>
          </a:p>
          <a:p>
            <a:endParaRPr lang="en-NZ" dirty="0"/>
          </a:p>
          <a:p>
            <a:r>
              <a:rPr lang="en-NZ" dirty="0"/>
              <a:t>I practiced this in </a:t>
            </a:r>
            <a:r>
              <a:rPr lang="en-NZ" dirty="0" err="1"/>
              <a:t>Te</a:t>
            </a:r>
            <a:r>
              <a:rPr lang="en-NZ" dirty="0"/>
              <a:t> </a:t>
            </a:r>
            <a:r>
              <a:rPr lang="en-NZ" dirty="0" err="1"/>
              <a:t>Reo</a:t>
            </a:r>
            <a:r>
              <a:rPr lang="en-NZ" dirty="0"/>
              <a:t> at home, and it was not pretty so I will recite it in English:</a:t>
            </a:r>
          </a:p>
          <a:p>
            <a:endParaRPr lang="en-NZ" dirty="0"/>
          </a:p>
          <a:p>
            <a:r>
              <a:rPr lang="en-NZ" dirty="0"/>
              <a:t>What is the most important thing in the world?</a:t>
            </a:r>
            <a:br>
              <a:rPr lang="en-NZ" dirty="0"/>
            </a:br>
            <a:r>
              <a:rPr lang="en-NZ" dirty="0"/>
              <a:t>It is the People, it is the people, it is the people.</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15</a:t>
            </a:fld>
            <a:endParaRPr lang="en-NZ"/>
          </a:p>
        </p:txBody>
      </p:sp>
    </p:spTree>
    <p:extLst>
      <p:ext uri="{BB962C8B-B14F-4D97-AF65-F5344CB8AC3E}">
        <p14:creationId xmlns:p14="http://schemas.microsoft.com/office/powerpoint/2010/main" val="208232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Thank You.</a:t>
            </a:r>
          </a:p>
          <a:p>
            <a:endParaRPr lang="en-NZ" dirty="0"/>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16</a:t>
            </a:fld>
            <a:endParaRPr lang="en-NZ"/>
          </a:p>
        </p:txBody>
      </p:sp>
    </p:spTree>
    <p:extLst>
      <p:ext uri="{BB962C8B-B14F-4D97-AF65-F5344CB8AC3E}">
        <p14:creationId xmlns:p14="http://schemas.microsoft.com/office/powerpoint/2010/main" val="72092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512"/>
              </a:lnSpc>
            </a:pPr>
            <a:r>
              <a:rPr lang="en-US" dirty="0">
                <a:solidFill>
                  <a:srgbClr val="002060"/>
                </a:solidFill>
                <a:latin typeface="Canva Sans Bold"/>
              </a:rPr>
              <a:t>The preamble to the Constitution of WHO states that the enjoyment of </a:t>
            </a:r>
            <a:r>
              <a:rPr lang="en-US" dirty="0">
                <a:solidFill>
                  <a:srgbClr val="002060"/>
                </a:solidFill>
                <a:latin typeface="Canva Sans Bold Italics"/>
              </a:rPr>
              <a:t>the highest attainable standard of health is one of the fundamental rights of every human being without distinction of race, religion, political belief, economic or social condition.</a:t>
            </a:r>
            <a:r>
              <a:rPr lang="en-US" dirty="0">
                <a:solidFill>
                  <a:srgbClr val="002060"/>
                </a:solidFill>
                <a:latin typeface="Canva Sans"/>
              </a:rPr>
              <a:t>  </a:t>
            </a:r>
          </a:p>
          <a:p>
            <a:pPr algn="l"/>
            <a:endParaRPr lang="en-US" sz="800" dirty="0">
              <a:solidFill>
                <a:srgbClr val="002060"/>
              </a:solidFill>
              <a:latin typeface="Canva Sans"/>
            </a:endParaRPr>
          </a:p>
          <a:p>
            <a:pPr>
              <a:lnSpc>
                <a:spcPts val="5512"/>
              </a:lnSpc>
            </a:pPr>
            <a:r>
              <a:rPr lang="en-US" dirty="0">
                <a:solidFill>
                  <a:srgbClr val="002060"/>
                </a:solidFill>
                <a:latin typeface="Canva Sans Bold"/>
              </a:rPr>
              <a:t>The WHO Framework Convention on Tobacco Control  (FCTC) lays out specific, </a:t>
            </a:r>
            <a:r>
              <a:rPr lang="en-US" u="sng" dirty="0">
                <a:solidFill>
                  <a:srgbClr val="002060"/>
                </a:solidFill>
                <a:latin typeface="Canva Sans Bold Italics"/>
              </a:rPr>
              <a:t>evidence-based actions</a:t>
            </a:r>
            <a:r>
              <a:rPr lang="en-US" dirty="0">
                <a:solidFill>
                  <a:srgbClr val="002060"/>
                </a:solidFill>
                <a:latin typeface="Canva Sans Bold"/>
              </a:rPr>
              <a:t> that all Parties to the Convention should take to reduce the harm from tobacco, and  </a:t>
            </a:r>
            <a:r>
              <a:rPr lang="en-US" u="sng" dirty="0">
                <a:solidFill>
                  <a:srgbClr val="002060"/>
                </a:solidFill>
                <a:latin typeface="Canva Sans Bold Italics"/>
              </a:rPr>
              <a:t>are mandated to include civil society</a:t>
            </a:r>
            <a:r>
              <a:rPr lang="en-US" dirty="0">
                <a:solidFill>
                  <a:srgbClr val="002060"/>
                </a:solidFill>
                <a:latin typeface="Canva Sans Bold"/>
              </a:rPr>
              <a:t> in the process</a:t>
            </a:r>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2</a:t>
            </a:fld>
            <a:endParaRPr lang="en-NZ"/>
          </a:p>
        </p:txBody>
      </p:sp>
    </p:spTree>
    <p:extLst>
      <p:ext uri="{BB962C8B-B14F-4D97-AF65-F5344CB8AC3E}">
        <p14:creationId xmlns:p14="http://schemas.microsoft.com/office/powerpoint/2010/main" val="51293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513"/>
              </a:lnSpc>
            </a:pPr>
            <a:r>
              <a:rPr lang="en-US" dirty="0">
                <a:solidFill>
                  <a:srgbClr val="E5121E"/>
                </a:solidFill>
                <a:latin typeface="Canva Sans Bold Italics"/>
              </a:rPr>
              <a:t>Public health is ‘the science and art of promoting health, preventing disease and prolonging life through the </a:t>
            </a:r>
            <a:r>
              <a:rPr lang="en-US" dirty="0" err="1">
                <a:solidFill>
                  <a:srgbClr val="E5121E"/>
                </a:solidFill>
                <a:latin typeface="Canva Sans Bold Italics"/>
              </a:rPr>
              <a:t>organised</a:t>
            </a:r>
            <a:r>
              <a:rPr lang="en-US" dirty="0">
                <a:solidFill>
                  <a:srgbClr val="E5121E"/>
                </a:solidFill>
                <a:latin typeface="Canva Sans Bold Italics"/>
              </a:rPr>
              <a:t> efforts of society.’</a:t>
            </a:r>
          </a:p>
          <a:p>
            <a:endParaRPr lang="en-NZ" dirty="0"/>
          </a:p>
          <a:p>
            <a:pPr algn="just"/>
            <a:r>
              <a:rPr lang="en-GB" dirty="0">
                <a:solidFill>
                  <a:srgbClr val="000000"/>
                </a:solidFill>
                <a:latin typeface="Trebuchet MS" panose="020B0603020202020204" pitchFamily="34" charset="0"/>
              </a:rPr>
              <a:t>But what happens when those who are either the beneficiaries or victims of Public Health Policies want a seat at the table when policies are developed?  </a:t>
            </a:r>
            <a:endParaRPr lang="en-GB" b="0" dirty="0">
              <a:effectLst/>
            </a:endParaRPr>
          </a:p>
          <a:p>
            <a:pPr algn="just"/>
            <a:br>
              <a:rPr lang="en-GB" b="0" dirty="0">
                <a:effectLst/>
              </a:rPr>
            </a:br>
            <a:r>
              <a:rPr lang="en-GB" dirty="0">
                <a:solidFill>
                  <a:srgbClr val="000000"/>
                </a:solidFill>
                <a:latin typeface="Trebuchet MS" panose="020B0603020202020204" pitchFamily="34" charset="0"/>
              </a:rPr>
              <a:t>What happens when adults question the "expertise" of those who are mandated to protect their health?  </a:t>
            </a:r>
            <a:endParaRPr lang="en-GB" b="0" dirty="0">
              <a:effectLst/>
            </a:endParaRPr>
          </a:p>
          <a:p>
            <a:br>
              <a:rPr lang="en-GB" b="0" dirty="0">
                <a:effectLst/>
              </a:rPr>
            </a:br>
            <a:r>
              <a:rPr lang="en-GB" dirty="0">
                <a:solidFill>
                  <a:srgbClr val="000000"/>
                </a:solidFill>
                <a:latin typeface="Trebuchet MS" panose="020B0603020202020204" pitchFamily="34" charset="0"/>
              </a:rPr>
              <a:t>What happens when citizens and policymakers are not given the full information to make informed choices about their health?</a:t>
            </a:r>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3</a:t>
            </a:fld>
            <a:endParaRPr lang="en-NZ"/>
          </a:p>
        </p:txBody>
      </p:sp>
    </p:spTree>
    <p:extLst>
      <p:ext uri="{BB962C8B-B14F-4D97-AF65-F5344CB8AC3E}">
        <p14:creationId xmlns:p14="http://schemas.microsoft.com/office/powerpoint/2010/main" val="280326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948"/>
              </a:lnSpc>
            </a:pPr>
            <a:r>
              <a:rPr lang="en-US" sz="1500" dirty="0">
                <a:solidFill>
                  <a:srgbClr val="002060"/>
                </a:solidFill>
                <a:latin typeface="Canva Sans Bold"/>
              </a:rPr>
              <a:t>Who, What, Why, When and...</a:t>
            </a:r>
          </a:p>
          <a:p>
            <a:pPr algn="ctr"/>
            <a:endParaRPr lang="en-US" sz="800" dirty="0">
              <a:solidFill>
                <a:srgbClr val="2B4A8A"/>
              </a:solidFill>
              <a:latin typeface="Canva Sans Bold"/>
            </a:endParaRPr>
          </a:p>
          <a:p>
            <a:pPr algn="just">
              <a:lnSpc>
                <a:spcPts val="4642"/>
              </a:lnSpc>
            </a:pPr>
            <a:r>
              <a:rPr lang="en-US" dirty="0">
                <a:solidFill>
                  <a:schemeClr val="accent5">
                    <a:lumMod val="50000"/>
                  </a:schemeClr>
                </a:solidFill>
                <a:latin typeface="Canva Sans Bold"/>
              </a:rPr>
              <a:t>We are adults who have exercised our right to </a:t>
            </a:r>
            <a:r>
              <a:rPr lang="en-US" i="1" dirty="0">
                <a:solidFill>
                  <a:schemeClr val="accent5">
                    <a:lumMod val="50000"/>
                  </a:schemeClr>
                </a:solidFill>
                <a:latin typeface="Canva Sans Bold"/>
              </a:rPr>
              <a:t>“</a:t>
            </a:r>
            <a:r>
              <a:rPr lang="en-US" i="1" u="sng" dirty="0">
                <a:solidFill>
                  <a:schemeClr val="accent5">
                    <a:lumMod val="50000"/>
                  </a:schemeClr>
                </a:solidFill>
                <a:latin typeface="Canva Sans Bold"/>
              </a:rPr>
              <a:t>enjoyment of the highest attainable standard of health”</a:t>
            </a:r>
            <a:endParaRPr lang="en-US" i="1" dirty="0">
              <a:solidFill>
                <a:schemeClr val="accent5">
                  <a:lumMod val="50000"/>
                </a:schemeClr>
              </a:solidFill>
              <a:latin typeface="Canva Sans Bold"/>
            </a:endParaRPr>
          </a:p>
          <a:p>
            <a:pPr algn="just"/>
            <a:endParaRPr lang="en-US" u="sng" dirty="0">
              <a:solidFill>
                <a:srgbClr val="008037"/>
              </a:solidFill>
              <a:latin typeface="Canva Sans Bold"/>
            </a:endParaRPr>
          </a:p>
          <a:p>
            <a:pPr algn="just">
              <a:lnSpc>
                <a:spcPts val="4642"/>
              </a:lnSpc>
            </a:pPr>
            <a:r>
              <a:rPr lang="en-US" dirty="0">
                <a:solidFill>
                  <a:schemeClr val="accent5">
                    <a:lumMod val="50000"/>
                  </a:schemeClr>
                </a:solidFill>
                <a:latin typeface="Canva Sans Bold"/>
              </a:rPr>
              <a:t>What we want is for all </a:t>
            </a:r>
            <a:r>
              <a:rPr lang="en-US" i="1" dirty="0">
                <a:solidFill>
                  <a:schemeClr val="accent5">
                    <a:lumMod val="50000"/>
                  </a:schemeClr>
                </a:solidFill>
                <a:latin typeface="Canva Sans Bold"/>
              </a:rPr>
              <a:t>adults to be able to make informed decisions </a:t>
            </a:r>
            <a:r>
              <a:rPr lang="en-US" dirty="0">
                <a:solidFill>
                  <a:schemeClr val="accent5">
                    <a:lumMod val="50000"/>
                  </a:schemeClr>
                </a:solidFill>
                <a:latin typeface="Canva Sans Bold"/>
              </a:rPr>
              <a:t>so they can switch to safer products if they smoke or use unsafe oral tobacco.</a:t>
            </a:r>
          </a:p>
          <a:p>
            <a:pPr algn="just"/>
            <a:endParaRPr lang="en-US" dirty="0">
              <a:solidFill>
                <a:schemeClr val="accent5">
                  <a:lumMod val="50000"/>
                </a:schemeClr>
              </a:solidFill>
              <a:latin typeface="Canva Sans Bold"/>
            </a:endParaRPr>
          </a:p>
        </p:txBody>
      </p:sp>
      <p:sp>
        <p:nvSpPr>
          <p:cNvPr id="4" name="Slide Number Placeholder 3"/>
          <p:cNvSpPr>
            <a:spLocks noGrp="1"/>
          </p:cNvSpPr>
          <p:nvPr>
            <p:ph type="sldNum" sz="quarter" idx="5"/>
          </p:nvPr>
        </p:nvSpPr>
        <p:spPr/>
        <p:txBody>
          <a:bodyPr/>
          <a:lstStyle/>
          <a:p>
            <a:fld id="{63668B83-DE15-4240-B68A-556ECE8A0E47}" type="slidenum">
              <a:rPr lang="en-NZ" smtClean="0"/>
              <a:t>4</a:t>
            </a:fld>
            <a:endParaRPr lang="en-NZ"/>
          </a:p>
        </p:txBody>
      </p:sp>
    </p:spTree>
    <p:extLst>
      <p:ext uri="{BB962C8B-B14F-4D97-AF65-F5344CB8AC3E}">
        <p14:creationId xmlns:p14="http://schemas.microsoft.com/office/powerpoint/2010/main" val="222447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802"/>
              </a:lnSpc>
            </a:pPr>
            <a:r>
              <a:rPr lang="en-US" sz="1500" dirty="0">
                <a:solidFill>
                  <a:schemeClr val="accent5">
                    <a:lumMod val="50000"/>
                  </a:schemeClr>
                </a:solidFill>
                <a:latin typeface="Canva Sans Bold"/>
              </a:rPr>
              <a:t>Consumer Advocates strongly believe that the global tobacco control community has failed miserably in their rejection of Tobacco Harm Reduction (THR).</a:t>
            </a:r>
            <a:r>
              <a:rPr lang="en-US" sz="1500" dirty="0">
                <a:solidFill>
                  <a:schemeClr val="accent5">
                    <a:lumMod val="50000"/>
                  </a:schemeClr>
                </a:solidFill>
                <a:latin typeface="Canva Sans Bold Italics"/>
              </a:rPr>
              <a:t> </a:t>
            </a:r>
          </a:p>
          <a:p>
            <a:pPr>
              <a:lnSpc>
                <a:spcPts val="2031"/>
              </a:lnSpc>
            </a:pPr>
            <a:endParaRPr lang="en-US" sz="1500" dirty="0">
              <a:solidFill>
                <a:schemeClr val="accent5">
                  <a:lumMod val="50000"/>
                </a:schemeClr>
              </a:solidFill>
              <a:latin typeface="Canva Sans Bold Italics"/>
            </a:endParaRPr>
          </a:p>
          <a:p>
            <a:pPr>
              <a:lnSpc>
                <a:spcPts val="5223"/>
              </a:lnSpc>
            </a:pPr>
            <a:r>
              <a:rPr lang="en-US" dirty="0">
                <a:solidFill>
                  <a:schemeClr val="accent5">
                    <a:lumMod val="50000"/>
                  </a:schemeClr>
                </a:solidFill>
                <a:latin typeface="Canva Sans Bold"/>
              </a:rPr>
              <a:t>Many have experienced the damage from the "Tobacco Pandemic" first hand - the disease and death from loved ones for whom the "approved" methods of cessation failed miserably.</a:t>
            </a:r>
          </a:p>
          <a:p>
            <a:pPr>
              <a:lnSpc>
                <a:spcPts val="5223"/>
              </a:lnSpc>
            </a:pPr>
            <a:endParaRPr lang="en-US" dirty="0">
              <a:solidFill>
                <a:schemeClr val="accent5">
                  <a:lumMod val="50000"/>
                </a:schemeClr>
              </a:solidFill>
              <a:latin typeface="Canva Sans Bold"/>
            </a:endParaRPr>
          </a:p>
          <a:p>
            <a:pPr>
              <a:lnSpc>
                <a:spcPts val="5223"/>
              </a:lnSpc>
            </a:pPr>
            <a:r>
              <a:rPr lang="en-US" dirty="0">
                <a:solidFill>
                  <a:schemeClr val="accent5">
                    <a:lumMod val="50000"/>
                  </a:schemeClr>
                </a:solidFill>
                <a:latin typeface="Canva Sans Bold"/>
              </a:rPr>
              <a:t>You can walk to up to any one of the consumer advocates here today and ask.   This is not about money or glory or attention, this is about saving lives, our own and those of the people we care about</a:t>
            </a:r>
          </a:p>
          <a:p>
            <a:pPr>
              <a:lnSpc>
                <a:spcPts val="2031"/>
              </a:lnSpc>
            </a:pPr>
            <a:endParaRPr lang="en-US" dirty="0">
              <a:solidFill>
                <a:srgbClr val="008037"/>
              </a:solidFill>
              <a:latin typeface="Canva Sans Bold"/>
            </a:endParaRP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5</a:t>
            </a:fld>
            <a:endParaRPr lang="en-NZ"/>
          </a:p>
        </p:txBody>
      </p:sp>
    </p:spTree>
    <p:extLst>
      <p:ext uri="{BB962C8B-B14F-4D97-AF65-F5344CB8AC3E}">
        <p14:creationId xmlns:p14="http://schemas.microsoft.com/office/powerpoint/2010/main" val="368975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513"/>
              </a:lnSpc>
            </a:pPr>
            <a:r>
              <a:rPr lang="en-US" dirty="0">
                <a:solidFill>
                  <a:schemeClr val="accent5">
                    <a:lumMod val="50000"/>
                  </a:schemeClr>
                </a:solidFill>
                <a:latin typeface="Canva Sans Bold"/>
              </a:rPr>
              <a:t>We have questions that demand answers.</a:t>
            </a:r>
          </a:p>
          <a:p>
            <a:pPr>
              <a:lnSpc>
                <a:spcPts val="5513"/>
              </a:lnSpc>
            </a:pPr>
            <a:endParaRPr lang="en-US" dirty="0">
              <a:solidFill>
                <a:schemeClr val="accent5">
                  <a:lumMod val="50000"/>
                </a:schemeClr>
              </a:solidFill>
              <a:latin typeface="Canva Sans Bold"/>
            </a:endParaRPr>
          </a:p>
          <a:p>
            <a:pPr defTabSz="947593">
              <a:lnSpc>
                <a:spcPts val="5513"/>
              </a:lnSpc>
              <a:defRPr/>
            </a:pPr>
            <a:r>
              <a:rPr lang="en-US" dirty="0">
                <a:solidFill>
                  <a:schemeClr val="accent5">
                    <a:lumMod val="50000"/>
                  </a:schemeClr>
                </a:solidFill>
                <a:latin typeface="Canva Sans Bold"/>
              </a:rPr>
              <a:t>When will </a:t>
            </a:r>
            <a:r>
              <a:rPr lang="en-US" i="1" dirty="0">
                <a:solidFill>
                  <a:schemeClr val="accent5">
                    <a:lumMod val="50000"/>
                  </a:schemeClr>
                </a:solidFill>
                <a:latin typeface="Canva Sans Bold"/>
              </a:rPr>
              <a:t>Tobacco Harm Reduction</a:t>
            </a:r>
            <a:r>
              <a:rPr lang="en-US" dirty="0">
                <a:solidFill>
                  <a:schemeClr val="accent5">
                    <a:lumMod val="50000"/>
                  </a:schemeClr>
                </a:solidFill>
                <a:latin typeface="Canva Sans Bold"/>
              </a:rPr>
              <a:t> be approached with the same </a:t>
            </a:r>
            <a:r>
              <a:rPr lang="en-US" i="1" dirty="0">
                <a:solidFill>
                  <a:schemeClr val="accent5">
                    <a:lumMod val="50000"/>
                  </a:schemeClr>
                </a:solidFill>
                <a:latin typeface="Canva Sans Bold"/>
              </a:rPr>
              <a:t>respect and reverence</a:t>
            </a:r>
            <a:r>
              <a:rPr lang="en-US" dirty="0">
                <a:solidFill>
                  <a:schemeClr val="accent5">
                    <a:lumMod val="50000"/>
                  </a:schemeClr>
                </a:solidFill>
                <a:latin typeface="Canva Sans Bold"/>
              </a:rPr>
              <a:t> as the other forms of Harm Reduction endorsed by WHO?</a:t>
            </a:r>
          </a:p>
          <a:p>
            <a:pPr>
              <a:lnSpc>
                <a:spcPts val="5513"/>
              </a:lnSpc>
            </a:pPr>
            <a:endParaRPr lang="en-US" dirty="0">
              <a:solidFill>
                <a:schemeClr val="accent5">
                  <a:lumMod val="50000"/>
                </a:schemeClr>
              </a:solidFill>
              <a:latin typeface="Canva Sans Bold"/>
            </a:endParaRPr>
          </a:p>
          <a:p>
            <a:pPr>
              <a:lnSpc>
                <a:spcPts val="5513"/>
              </a:lnSpc>
            </a:pPr>
            <a:r>
              <a:rPr lang="en-US" dirty="0">
                <a:solidFill>
                  <a:schemeClr val="accent5">
                    <a:lumMod val="50000"/>
                  </a:schemeClr>
                </a:solidFill>
                <a:latin typeface="Canva Sans Bold"/>
              </a:rPr>
              <a:t>How is it that the experts that we depend upon to protect our health through mandated evidence-based guidelines and pragmatic policies have got it so wrong?</a:t>
            </a:r>
          </a:p>
          <a:p>
            <a:pPr>
              <a:lnSpc>
                <a:spcPts val="2611"/>
              </a:lnSpc>
            </a:pPr>
            <a:endParaRPr lang="en-US" dirty="0">
              <a:solidFill>
                <a:schemeClr val="accent5">
                  <a:lumMod val="50000"/>
                </a:schemeClr>
              </a:solidFill>
              <a:latin typeface="Canva Sans Bold"/>
            </a:endParaRPr>
          </a:p>
          <a:p>
            <a:pPr>
              <a:lnSpc>
                <a:spcPts val="5513"/>
              </a:lnSpc>
            </a:pPr>
            <a:r>
              <a:rPr lang="en-US" dirty="0">
                <a:solidFill>
                  <a:schemeClr val="accent5">
                    <a:lumMod val="50000"/>
                  </a:schemeClr>
                </a:solidFill>
                <a:latin typeface="Canva Sans Bold"/>
              </a:rPr>
              <a:t>How is it that Harm Reduction is embraced and celebrated in every other aspect of Public Health, EXCEPT when it comes to Tobacco?</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6</a:t>
            </a:fld>
            <a:endParaRPr lang="en-NZ"/>
          </a:p>
        </p:txBody>
      </p:sp>
    </p:spTree>
    <p:extLst>
      <p:ext uri="{BB962C8B-B14F-4D97-AF65-F5344CB8AC3E}">
        <p14:creationId xmlns:p14="http://schemas.microsoft.com/office/powerpoint/2010/main" val="342995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6528"/>
              </a:lnSpc>
            </a:pPr>
            <a:r>
              <a:rPr lang="en-US" dirty="0">
                <a:solidFill>
                  <a:schemeClr val="accent5">
                    <a:lumMod val="50000"/>
                  </a:schemeClr>
                </a:solidFill>
                <a:latin typeface="Canva Sans Bold"/>
              </a:rPr>
              <a:t>Most Tobacco Control/ Public researchers and experts entered the field because of their experiences with tobacco harm in their families.</a:t>
            </a:r>
          </a:p>
          <a:p>
            <a:pPr algn="l"/>
            <a:endParaRPr lang="en-US" sz="800" dirty="0">
              <a:solidFill>
                <a:schemeClr val="accent5">
                  <a:lumMod val="50000"/>
                </a:schemeClr>
              </a:solidFill>
              <a:latin typeface="Canva Sans Bold"/>
            </a:endParaRPr>
          </a:p>
          <a:p>
            <a:pPr>
              <a:lnSpc>
                <a:spcPts val="6528"/>
              </a:lnSpc>
            </a:pPr>
            <a:r>
              <a:rPr lang="en-US" dirty="0">
                <a:solidFill>
                  <a:schemeClr val="accent5">
                    <a:lumMod val="50000"/>
                  </a:schemeClr>
                </a:solidFill>
                <a:latin typeface="Canva Sans Bold"/>
              </a:rPr>
              <a:t>We are fighting the same battle - we want to eradicate the scourge of the “Tobacco Pandemic”</a:t>
            </a:r>
          </a:p>
          <a:p>
            <a:pPr algn="l"/>
            <a:endParaRPr lang="en-US" sz="800" dirty="0">
              <a:solidFill>
                <a:schemeClr val="accent5">
                  <a:lumMod val="50000"/>
                </a:schemeClr>
              </a:solidFill>
              <a:latin typeface="Canva Sans Bold"/>
            </a:endParaRPr>
          </a:p>
          <a:p>
            <a:pPr>
              <a:lnSpc>
                <a:spcPts val="6528"/>
              </a:lnSpc>
            </a:pPr>
            <a:r>
              <a:rPr lang="en-US" dirty="0">
                <a:solidFill>
                  <a:schemeClr val="accent5">
                    <a:lumMod val="50000"/>
                  </a:schemeClr>
                </a:solidFill>
                <a:latin typeface="Canva Sans Bold"/>
              </a:rPr>
              <a:t>Tobacco Harm Reduction (THR), challenges orthodoxies in Tobacco Control.  </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7</a:t>
            </a:fld>
            <a:endParaRPr lang="en-NZ"/>
          </a:p>
        </p:txBody>
      </p:sp>
    </p:spTree>
    <p:extLst>
      <p:ext uri="{BB962C8B-B14F-4D97-AF65-F5344CB8AC3E}">
        <p14:creationId xmlns:p14="http://schemas.microsoft.com/office/powerpoint/2010/main" val="95225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6384"/>
              </a:lnSpc>
            </a:pPr>
            <a:r>
              <a:rPr lang="en-US" dirty="0">
                <a:solidFill>
                  <a:srgbClr val="002060"/>
                </a:solidFill>
                <a:latin typeface="Canva Sans Bold"/>
              </a:rPr>
              <a:t>Failure, within WHO, is a recurring theme...</a:t>
            </a:r>
          </a:p>
          <a:p>
            <a:pPr algn="just">
              <a:lnSpc>
                <a:spcPts val="4788"/>
              </a:lnSpc>
            </a:pPr>
            <a:endParaRPr lang="en-US" dirty="0">
              <a:solidFill>
                <a:srgbClr val="2B4A8A"/>
              </a:solidFill>
              <a:latin typeface="Canva Sans Bold"/>
            </a:endParaRPr>
          </a:p>
          <a:p>
            <a:pPr algn="just">
              <a:lnSpc>
                <a:spcPts val="6093"/>
              </a:lnSpc>
            </a:pPr>
            <a:r>
              <a:rPr lang="en-US" dirty="0">
                <a:latin typeface="Canva Sans Bold Italics"/>
              </a:rPr>
              <a:t>"The global public health community has failed twice in responding to major outbreaks within one decade: the Ebola epidemic in 2014 and the SARS-Cov-2 pandemic in 2020...</a:t>
            </a:r>
          </a:p>
          <a:p>
            <a:pPr algn="just">
              <a:lnSpc>
                <a:spcPts val="6093"/>
              </a:lnSpc>
            </a:pPr>
            <a:r>
              <a:rPr lang="en-US" dirty="0">
                <a:latin typeface="Canva Sans Bold Italics"/>
              </a:rPr>
              <a:t>The weaknesses in the system were well known beforehand."</a:t>
            </a:r>
          </a:p>
          <a:p>
            <a:pPr algn="just">
              <a:lnSpc>
                <a:spcPts val="6093"/>
              </a:lnSpc>
            </a:pPr>
            <a:endParaRPr lang="en-US" dirty="0">
              <a:solidFill>
                <a:srgbClr val="008037"/>
              </a:solidFill>
              <a:latin typeface="Canva Sans Bold Italics"/>
            </a:endParaRP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8</a:t>
            </a:fld>
            <a:endParaRPr lang="en-NZ"/>
          </a:p>
        </p:txBody>
      </p:sp>
    </p:spTree>
    <p:extLst>
      <p:ext uri="{BB962C8B-B14F-4D97-AF65-F5344CB8AC3E}">
        <p14:creationId xmlns:p14="http://schemas.microsoft.com/office/powerpoint/2010/main" val="91005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50000"/>
                  </a:schemeClr>
                </a:solidFill>
                <a:latin typeface="Canva Sans Bold"/>
              </a:rPr>
              <a:t>The disinformation offered by FCTC and its affiliates to signatory countries as “guidance” is </a:t>
            </a:r>
            <a:r>
              <a:rPr lang="en-US" i="1" u="sng" dirty="0">
                <a:solidFill>
                  <a:schemeClr val="accent5">
                    <a:lumMod val="50000"/>
                  </a:schemeClr>
                </a:solidFill>
                <a:latin typeface="Canva Sans Bold"/>
              </a:rPr>
              <a:t>dangerous</a:t>
            </a:r>
            <a:r>
              <a:rPr lang="en-US" dirty="0">
                <a:solidFill>
                  <a:schemeClr val="accent5">
                    <a:lumMod val="50000"/>
                  </a:schemeClr>
                </a:solidFill>
                <a:latin typeface="Canva Sans Bold"/>
              </a:rPr>
              <a:t>.</a:t>
            </a:r>
          </a:p>
          <a:p>
            <a:br>
              <a:rPr lang="en-US" sz="800" dirty="0">
                <a:solidFill>
                  <a:schemeClr val="accent5">
                    <a:lumMod val="50000"/>
                  </a:schemeClr>
                </a:solidFill>
                <a:latin typeface="Canva Sans Bold"/>
              </a:rPr>
            </a:br>
            <a:r>
              <a:rPr lang="en-US" dirty="0">
                <a:solidFill>
                  <a:schemeClr val="accent5">
                    <a:lumMod val="50000"/>
                  </a:schemeClr>
                </a:solidFill>
                <a:latin typeface="Canva Sans Bold"/>
              </a:rPr>
              <a:t>The WHO FCTC has failed, </a:t>
            </a:r>
            <a:r>
              <a:rPr lang="en-US" i="1" u="sng" dirty="0">
                <a:solidFill>
                  <a:schemeClr val="accent5">
                    <a:lumMod val="50000"/>
                  </a:schemeClr>
                </a:solidFill>
                <a:latin typeface="Canva Sans Bold"/>
              </a:rPr>
              <a:t>and continues to fail</a:t>
            </a:r>
            <a:r>
              <a:rPr lang="en-US" dirty="0">
                <a:solidFill>
                  <a:schemeClr val="accent5">
                    <a:lumMod val="50000"/>
                  </a:schemeClr>
                </a:solidFill>
                <a:latin typeface="Canva Sans Bold"/>
              </a:rPr>
              <a:t>, the 8 million adults DIE from unsafe tobacco products annually.</a:t>
            </a:r>
          </a:p>
          <a:p>
            <a:endParaRPr lang="en-US" dirty="0">
              <a:solidFill>
                <a:schemeClr val="accent5">
                  <a:lumMod val="50000"/>
                </a:schemeClr>
              </a:solidFill>
              <a:latin typeface="Canva Sans Bold"/>
            </a:endParaRPr>
          </a:p>
          <a:p>
            <a:r>
              <a:rPr lang="en-US" dirty="0">
                <a:solidFill>
                  <a:schemeClr val="accent5">
                    <a:lumMod val="50000"/>
                  </a:schemeClr>
                </a:solidFill>
                <a:latin typeface="Canva Sans Bold"/>
              </a:rPr>
              <a:t>Failure within the WHO FCTC is a recurring theme…that is becoming more apparent with each passing day</a:t>
            </a:r>
          </a:p>
          <a:p>
            <a:endParaRPr lang="en-NZ" dirty="0"/>
          </a:p>
        </p:txBody>
      </p:sp>
      <p:sp>
        <p:nvSpPr>
          <p:cNvPr id="4" name="Slide Number Placeholder 3"/>
          <p:cNvSpPr>
            <a:spLocks noGrp="1"/>
          </p:cNvSpPr>
          <p:nvPr>
            <p:ph type="sldNum" sz="quarter" idx="5"/>
          </p:nvPr>
        </p:nvSpPr>
        <p:spPr/>
        <p:txBody>
          <a:bodyPr/>
          <a:lstStyle/>
          <a:p>
            <a:fld id="{63668B83-DE15-4240-B68A-556ECE8A0E47}" type="slidenum">
              <a:rPr lang="en-NZ" smtClean="0"/>
              <a:t>9</a:t>
            </a:fld>
            <a:endParaRPr lang="en-NZ"/>
          </a:p>
        </p:txBody>
      </p:sp>
    </p:spTree>
    <p:extLst>
      <p:ext uri="{BB962C8B-B14F-4D97-AF65-F5344CB8AC3E}">
        <p14:creationId xmlns:p14="http://schemas.microsoft.com/office/powerpoint/2010/main" val="349935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3" name="TextBox 3"/>
          <p:cNvSpPr txBox="1"/>
          <p:nvPr/>
        </p:nvSpPr>
        <p:spPr>
          <a:xfrm>
            <a:off x="762425" y="453268"/>
            <a:ext cx="16763150" cy="8957324"/>
          </a:xfrm>
          <a:prstGeom prst="rect">
            <a:avLst/>
          </a:prstGeom>
        </p:spPr>
        <p:txBody>
          <a:bodyPr wrap="square" lIns="0" tIns="0" rIns="0" bIns="0" rtlCol="0" anchor="t">
            <a:spAutoFit/>
          </a:bodyPr>
          <a:lstStyle/>
          <a:p>
            <a:pPr algn="ctr">
              <a:lnSpc>
                <a:spcPts val="9995"/>
              </a:lnSpc>
            </a:pPr>
            <a:endParaRPr lang="en-GB"/>
          </a:p>
          <a:p>
            <a:pPr>
              <a:lnSpc>
                <a:spcPts val="9995"/>
              </a:lnSpc>
            </a:pPr>
            <a:r>
              <a:rPr lang="en-GB" sz="7139" b="1">
                <a:solidFill>
                  <a:srgbClr val="002060"/>
                </a:solidFill>
                <a:latin typeface="Trebuchet MS" panose="020B0603020202020204" pitchFamily="34" charset="0"/>
              </a:rPr>
              <a:t>The Subversion of Public Health:</a:t>
            </a:r>
          </a:p>
          <a:p>
            <a:pPr>
              <a:lnSpc>
                <a:spcPts val="8636"/>
              </a:lnSpc>
            </a:pPr>
            <a:r>
              <a:rPr lang="en-GB" sz="6169" b="1" i="1">
                <a:solidFill>
                  <a:schemeClr val="accent5">
                    <a:lumMod val="50000"/>
                  </a:schemeClr>
                </a:solidFill>
                <a:latin typeface="Trebuchet MS" panose="020B0603020202020204" pitchFamily="34" charset="0"/>
              </a:rPr>
              <a:t>Consumer Perspectives</a:t>
            </a:r>
          </a:p>
          <a:p>
            <a:pPr algn="r">
              <a:lnSpc>
                <a:spcPts val="6256"/>
              </a:lnSpc>
            </a:pPr>
            <a:endParaRPr lang="en-GB" sz="6169">
              <a:solidFill>
                <a:srgbClr val="008037"/>
              </a:solidFill>
              <a:latin typeface="Kollektif Italics"/>
            </a:endParaRPr>
          </a:p>
          <a:p>
            <a:pPr algn="r">
              <a:lnSpc>
                <a:spcPts val="6256"/>
              </a:lnSpc>
            </a:pPr>
            <a:endParaRPr lang="en-GB" sz="6169">
              <a:solidFill>
                <a:srgbClr val="008037"/>
              </a:solidFill>
              <a:latin typeface="Kollektif Italics"/>
            </a:endParaRPr>
          </a:p>
          <a:p>
            <a:pPr algn="r">
              <a:lnSpc>
                <a:spcPts val="6256"/>
              </a:lnSpc>
            </a:pPr>
            <a:endParaRPr lang="en-GB" sz="6169">
              <a:solidFill>
                <a:srgbClr val="008037"/>
              </a:solidFill>
              <a:latin typeface="Kollektif Italics"/>
            </a:endParaRPr>
          </a:p>
          <a:p>
            <a:pPr algn="r">
              <a:lnSpc>
                <a:spcPts val="6256"/>
              </a:lnSpc>
            </a:pPr>
            <a:endParaRPr lang="en-GB" sz="6169">
              <a:solidFill>
                <a:srgbClr val="008037"/>
              </a:solidFill>
              <a:latin typeface="Kollektif Italics"/>
            </a:endParaRPr>
          </a:p>
          <a:p>
            <a:pPr algn="r">
              <a:lnSpc>
                <a:spcPts val="5039"/>
              </a:lnSpc>
            </a:pPr>
            <a:endParaRPr lang="en-GB" sz="6169">
              <a:solidFill>
                <a:srgbClr val="008037"/>
              </a:solidFill>
              <a:latin typeface="Kollektif Italics"/>
            </a:endParaRPr>
          </a:p>
          <a:p>
            <a:pPr algn="just">
              <a:lnSpc>
                <a:spcPts val="5879"/>
              </a:lnSpc>
            </a:pPr>
            <a:r>
              <a:rPr lang="en-GB" sz="4199" b="1">
                <a:solidFill>
                  <a:srgbClr val="000000"/>
                </a:solidFill>
                <a:latin typeface="Trebuchet MS" panose="020B0603020202020204" pitchFamily="34" charset="0"/>
              </a:rPr>
              <a:t>Nancy E. Loucas</a:t>
            </a:r>
          </a:p>
          <a:p>
            <a:pPr algn="just"/>
            <a:r>
              <a:rPr lang="en-GB" sz="2400" i="1">
                <a:solidFill>
                  <a:schemeClr val="accent5">
                    <a:lumMod val="50000"/>
                  </a:schemeClr>
                </a:solidFill>
                <a:latin typeface="Trebuchet MS" panose="020B0603020202020204" pitchFamily="34" charset="0"/>
              </a:rPr>
              <a:t>Executive Coordinator, CAPHRA</a:t>
            </a:r>
            <a:endParaRPr lang="en-GB" sz="2400" i="1" dirty="0">
              <a:solidFill>
                <a:schemeClr val="accent5">
                  <a:lumMod val="50000"/>
                </a:schemeClr>
              </a:solidFill>
              <a:latin typeface="Trebuchet MS" panose="020B0603020202020204" pitchFamily="34" charset="0"/>
            </a:endParaRPr>
          </a:p>
        </p:txBody>
      </p:sp>
      <p:pic>
        <p:nvPicPr>
          <p:cNvPr id="9" name="Picture 8" descr="Shape&#10;&#10;Description automatically generated with medium confidence">
            <a:extLst>
              <a:ext uri="{FF2B5EF4-FFF2-40B4-BE49-F238E27FC236}">
                <a16:creationId xmlns:a16="http://schemas.microsoft.com/office/drawing/2014/main" id="{167D0947-D2A0-5422-F0C6-0B0862DC5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2920" y="7962900"/>
            <a:ext cx="3542655" cy="1089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pic>
        <p:nvPicPr>
          <p:cNvPr id="8" name="Picture 8"/>
          <p:cNvPicPr>
            <a:picLocks noChangeAspect="1"/>
          </p:cNvPicPr>
          <p:nvPr/>
        </p:nvPicPr>
        <p:blipFill>
          <a:blip r:embed="rId4"/>
          <a:srcRect/>
          <a:stretch>
            <a:fillRect/>
          </a:stretch>
        </p:blipFill>
        <p:spPr>
          <a:xfrm>
            <a:off x="13523928" y="2324100"/>
            <a:ext cx="3647138" cy="4470198"/>
          </a:xfrm>
          <a:prstGeom prst="rect">
            <a:avLst/>
          </a:prstGeom>
        </p:spPr>
      </p:pic>
      <p:sp>
        <p:nvSpPr>
          <p:cNvPr id="10" name="TextBox 10"/>
          <p:cNvSpPr txBox="1"/>
          <p:nvPr/>
        </p:nvSpPr>
        <p:spPr>
          <a:xfrm>
            <a:off x="1116934" y="1502844"/>
            <a:ext cx="15266066" cy="1246623"/>
          </a:xfrm>
          <a:prstGeom prst="rect">
            <a:avLst/>
          </a:prstGeom>
        </p:spPr>
        <p:txBody>
          <a:bodyPr wrap="square" lIns="0" tIns="0" rIns="0" bIns="0" rtlCol="0" anchor="t">
            <a:spAutoFit/>
          </a:bodyPr>
          <a:lstStyle/>
          <a:p>
            <a:pPr>
              <a:lnSpc>
                <a:spcPts val="6160"/>
              </a:lnSpc>
            </a:pPr>
            <a:r>
              <a:rPr lang="en-US" sz="4800" b="1" dirty="0">
                <a:solidFill>
                  <a:srgbClr val="002060"/>
                </a:solidFill>
                <a:latin typeface="Trebuchet MS" panose="020B0603020202020204" pitchFamily="34" charset="0"/>
              </a:rPr>
              <a:t>Failure, within WHO FCTC, is a recurring theme...</a:t>
            </a:r>
          </a:p>
          <a:p>
            <a:endParaRPr lang="en-US" dirty="0">
              <a:solidFill>
                <a:srgbClr val="002060"/>
              </a:solidFill>
              <a:latin typeface="Canva Sans Bold"/>
            </a:endParaRPr>
          </a:p>
          <a:p>
            <a:pPr algn="ctr">
              <a:lnSpc>
                <a:spcPts val="280"/>
              </a:lnSpc>
            </a:pPr>
            <a:endParaRPr lang="en-US" sz="4400" dirty="0">
              <a:solidFill>
                <a:srgbClr val="2B4A8A"/>
              </a:solidFill>
              <a:latin typeface="Canva Sans Bold"/>
            </a:endParaRPr>
          </a:p>
        </p:txBody>
      </p:sp>
      <p:sp>
        <p:nvSpPr>
          <p:cNvPr id="11" name="TextBox 11"/>
          <p:cNvSpPr txBox="1"/>
          <p:nvPr/>
        </p:nvSpPr>
        <p:spPr>
          <a:xfrm>
            <a:off x="932667" y="6986131"/>
            <a:ext cx="16164106" cy="1030923"/>
          </a:xfrm>
          <a:prstGeom prst="rect">
            <a:avLst/>
          </a:prstGeom>
        </p:spPr>
        <p:txBody>
          <a:bodyPr lIns="0" tIns="0" rIns="0" bIns="0" rtlCol="0" anchor="t">
            <a:spAutoFit/>
          </a:bodyPr>
          <a:lstStyle/>
          <a:p>
            <a:pPr algn="r">
              <a:lnSpc>
                <a:spcPts val="4200"/>
              </a:lnSpc>
            </a:pPr>
            <a:r>
              <a:rPr lang="en-US" sz="3000" dirty="0">
                <a:solidFill>
                  <a:srgbClr val="000000"/>
                </a:solidFill>
                <a:latin typeface="Trebuchet MS" panose="020B0603020202020204" pitchFamily="34" charset="0"/>
              </a:rPr>
              <a:t>Robert Beaglehole &amp; Ruth Bonita, ONZM </a:t>
            </a:r>
          </a:p>
          <a:p>
            <a:pPr algn="r">
              <a:lnSpc>
                <a:spcPts val="4200"/>
              </a:lnSpc>
            </a:pPr>
            <a:r>
              <a:rPr lang="en-US" sz="3000" dirty="0">
                <a:solidFill>
                  <a:srgbClr val="000000"/>
                </a:solidFill>
                <a:latin typeface="Trebuchet MS" panose="020B0603020202020204" pitchFamily="34" charset="0"/>
              </a:rPr>
              <a:t>Former Directors WHO  </a:t>
            </a:r>
          </a:p>
        </p:txBody>
      </p:sp>
      <p:sp>
        <p:nvSpPr>
          <p:cNvPr id="12" name="TextBox 12"/>
          <p:cNvSpPr txBox="1"/>
          <p:nvPr/>
        </p:nvSpPr>
        <p:spPr>
          <a:xfrm>
            <a:off x="1110007" y="7686502"/>
            <a:ext cx="11510787" cy="833690"/>
          </a:xfrm>
          <a:prstGeom prst="rect">
            <a:avLst/>
          </a:prstGeom>
        </p:spPr>
        <p:txBody>
          <a:bodyPr lIns="0" tIns="0" rIns="0" bIns="0" rtlCol="0" anchor="t">
            <a:spAutoFit/>
          </a:bodyPr>
          <a:lstStyle/>
          <a:p>
            <a:pPr>
              <a:lnSpc>
                <a:spcPts val="3360"/>
              </a:lnSpc>
            </a:pPr>
            <a:r>
              <a:rPr lang="en-US" sz="2400" u="sng" dirty="0">
                <a:solidFill>
                  <a:srgbClr val="000000"/>
                </a:solidFill>
                <a:latin typeface="Canva Sans Bold Italics"/>
              </a:rPr>
              <a:t>"</a:t>
            </a:r>
            <a:r>
              <a:rPr lang="en-US" sz="2400" u="sng" dirty="0">
                <a:solidFill>
                  <a:srgbClr val="000000"/>
                </a:solidFill>
                <a:latin typeface="Trebuchet MS" panose="020B0603020202020204" pitchFamily="34" charset="0"/>
              </a:rPr>
              <a:t>Tobacco control: getting to the finish line."</a:t>
            </a:r>
          </a:p>
          <a:p>
            <a:pPr>
              <a:lnSpc>
                <a:spcPts val="3360"/>
              </a:lnSpc>
              <a:spcBef>
                <a:spcPct val="0"/>
              </a:spcBef>
            </a:pPr>
            <a:r>
              <a:rPr lang="en-US" sz="2400" dirty="0">
                <a:solidFill>
                  <a:srgbClr val="000000"/>
                </a:solidFill>
                <a:latin typeface="Trebuchet MS" panose="020B0603020202020204" pitchFamily="34" charset="0"/>
              </a:rPr>
              <a:t>Beaglehole, Bonita. https://doi.org/10.1016/S0140-6736(22)00835-2</a:t>
            </a:r>
          </a:p>
        </p:txBody>
      </p:sp>
      <p:sp>
        <p:nvSpPr>
          <p:cNvPr id="9" name="TextBox 8">
            <a:extLst>
              <a:ext uri="{FF2B5EF4-FFF2-40B4-BE49-F238E27FC236}">
                <a16:creationId xmlns:a16="http://schemas.microsoft.com/office/drawing/2014/main" id="{ABE1633B-A76D-7D20-4673-3180B3274D3F}"/>
              </a:ext>
            </a:extLst>
          </p:cNvPr>
          <p:cNvSpPr txBox="1"/>
          <p:nvPr/>
        </p:nvSpPr>
        <p:spPr>
          <a:xfrm>
            <a:off x="1068128" y="2338058"/>
            <a:ext cx="12266871" cy="4857740"/>
          </a:xfrm>
          <a:prstGeom prst="rect">
            <a:avLst/>
          </a:prstGeom>
          <a:noFill/>
        </p:spPr>
        <p:txBody>
          <a:bodyPr wrap="square" rtlCol="0">
            <a:spAutoFit/>
          </a:bodyPr>
          <a:lstStyle/>
          <a:p>
            <a:pPr>
              <a:lnSpc>
                <a:spcPts val="5040"/>
              </a:lnSpc>
            </a:pPr>
            <a:r>
              <a:rPr lang="en-US" sz="3600" i="1" dirty="0">
                <a:latin typeface="Trebuchet MS" panose="020B0603020202020204" pitchFamily="34" charset="0"/>
              </a:rPr>
              <a:t>“Tobacco control is not working for most of the world...</a:t>
            </a:r>
          </a:p>
          <a:p>
            <a:pPr>
              <a:lnSpc>
                <a:spcPts val="5040"/>
              </a:lnSpc>
            </a:pPr>
            <a:r>
              <a:rPr lang="en-US" sz="3600" i="1" dirty="0">
                <a:latin typeface="Trebuchet MS" panose="020B0603020202020204" pitchFamily="34" charset="0"/>
              </a:rPr>
              <a:t>The missing strategy in WHO and FCTC policies is </a:t>
            </a:r>
            <a:r>
              <a:rPr lang="en-US" sz="3600" i="1" u="sng" dirty="0">
                <a:latin typeface="Trebuchet MS" panose="020B0603020202020204" pitchFamily="34" charset="0"/>
              </a:rPr>
              <a:t>harm reduction</a:t>
            </a:r>
            <a:r>
              <a:rPr lang="en-US" sz="3600" i="1" dirty="0">
                <a:latin typeface="Trebuchet MS" panose="020B0603020202020204" pitchFamily="34" charset="0"/>
              </a:rPr>
              <a:t>...Unfortunately, WHO and the FCTC Conference of Parties reject harm reduction. This opposition is not grounded in 21st century technological advances, and is </a:t>
            </a:r>
            <a:r>
              <a:rPr lang="en-US" sz="3600" i="1" u="sng" dirty="0">
                <a:latin typeface="Trebuchet MS" panose="020B0603020202020204" pitchFamily="34" charset="0"/>
              </a:rPr>
              <a:t>unduly influenced by vested interests </a:t>
            </a:r>
            <a:r>
              <a:rPr lang="en-US" sz="3600" i="1" dirty="0">
                <a:latin typeface="Trebuchet MS" panose="020B0603020202020204" pitchFamily="34" charset="0"/>
              </a:rPr>
              <a:t>who promote nicotine abstinence.”</a:t>
            </a:r>
          </a:p>
          <a:p>
            <a:endParaRPr lang="en-NZ" dirty="0"/>
          </a:p>
        </p:txBody>
      </p:sp>
      <p:sp>
        <p:nvSpPr>
          <p:cNvPr id="3" name="TextBox 2">
            <a:extLst>
              <a:ext uri="{FF2B5EF4-FFF2-40B4-BE49-F238E27FC236}">
                <a16:creationId xmlns:a16="http://schemas.microsoft.com/office/drawing/2014/main" id="{8769D43D-BC9E-3F7A-6E50-8993ED479660}"/>
              </a:ext>
            </a:extLst>
          </p:cNvPr>
          <p:cNvSpPr txBox="1"/>
          <p:nvPr/>
        </p:nvSpPr>
        <p:spPr>
          <a:xfrm>
            <a:off x="457200" y="366306"/>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651E25FD-5EB7-288D-1F8F-90D974B135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130789" y="2628900"/>
            <a:ext cx="12280411" cy="3693319"/>
          </a:xfrm>
          <a:prstGeom prst="rect">
            <a:avLst/>
          </a:prstGeom>
        </p:spPr>
        <p:txBody>
          <a:bodyPr wrap="square" lIns="0" tIns="0" rIns="0" bIns="0" rtlCol="0" anchor="t">
            <a:spAutoFit/>
          </a:bodyPr>
          <a:lstStyle/>
          <a:p>
            <a:pPr algn="l"/>
            <a:r>
              <a:rPr lang="en-GB" sz="4000" b="0" i="1" dirty="0">
                <a:effectLst/>
                <a:latin typeface="Trebuchet MS" panose="020B0603020202020204" pitchFamily="34" charset="0"/>
              </a:rPr>
              <a:t>“We are calling on the WHO leadership to launch a comprehensive rethink. We need to see some sign that WHO is embracing innovation, not squandering the opportunity to make a real difference to the global burden of cancer, heart disease and crippling lung conditions.”</a:t>
            </a:r>
            <a:endParaRPr lang="en-US" sz="4000" i="1" dirty="0">
              <a:solidFill>
                <a:srgbClr val="000000"/>
              </a:solidFill>
              <a:latin typeface="Trebuchet MS" panose="020B0603020202020204" pitchFamily="34" charset="0"/>
            </a:endParaRPr>
          </a:p>
        </p:txBody>
      </p:sp>
      <p:sp>
        <p:nvSpPr>
          <p:cNvPr id="3" name="TextBox 10">
            <a:extLst>
              <a:ext uri="{FF2B5EF4-FFF2-40B4-BE49-F238E27FC236}">
                <a16:creationId xmlns:a16="http://schemas.microsoft.com/office/drawing/2014/main" id="{632E50CB-1644-EDB5-46AC-048443791AF7}"/>
              </a:ext>
            </a:extLst>
          </p:cNvPr>
          <p:cNvSpPr txBox="1"/>
          <p:nvPr/>
        </p:nvSpPr>
        <p:spPr>
          <a:xfrm>
            <a:off x="1130789" y="1688717"/>
            <a:ext cx="14732666" cy="1246623"/>
          </a:xfrm>
          <a:prstGeom prst="rect">
            <a:avLst/>
          </a:prstGeom>
        </p:spPr>
        <p:txBody>
          <a:bodyPr wrap="square" lIns="0" tIns="0" rIns="0" bIns="0" rtlCol="0" anchor="t">
            <a:spAutoFit/>
          </a:bodyPr>
          <a:lstStyle/>
          <a:p>
            <a:pPr>
              <a:lnSpc>
                <a:spcPts val="6160"/>
              </a:lnSpc>
            </a:pPr>
            <a:r>
              <a:rPr lang="en-US" sz="4800" b="1" dirty="0">
                <a:solidFill>
                  <a:srgbClr val="002060"/>
                </a:solidFill>
                <a:latin typeface="Trebuchet MS" panose="020B0603020202020204" pitchFamily="34" charset="0"/>
              </a:rPr>
              <a:t>Failure, within WHO FCTC, is a recurring theme...</a:t>
            </a:r>
          </a:p>
          <a:p>
            <a:endParaRPr lang="en-US" dirty="0">
              <a:solidFill>
                <a:srgbClr val="002060"/>
              </a:solidFill>
              <a:latin typeface="Canva Sans Bold"/>
            </a:endParaRPr>
          </a:p>
          <a:p>
            <a:pPr algn="ctr">
              <a:lnSpc>
                <a:spcPts val="280"/>
              </a:lnSpc>
            </a:pPr>
            <a:endParaRPr lang="en-US" sz="4400" dirty="0">
              <a:solidFill>
                <a:srgbClr val="2B4A8A"/>
              </a:solidFill>
              <a:latin typeface="Canva Sans Bold"/>
            </a:endParaRPr>
          </a:p>
        </p:txBody>
      </p:sp>
      <p:sp>
        <p:nvSpPr>
          <p:cNvPr id="4" name="TextBox 3">
            <a:extLst>
              <a:ext uri="{FF2B5EF4-FFF2-40B4-BE49-F238E27FC236}">
                <a16:creationId xmlns:a16="http://schemas.microsoft.com/office/drawing/2014/main" id="{59FD4DAF-A11B-8454-B1D7-A89EFE2A2264}"/>
              </a:ext>
            </a:extLst>
          </p:cNvPr>
          <p:cNvSpPr txBox="1"/>
          <p:nvPr/>
        </p:nvSpPr>
        <p:spPr>
          <a:xfrm>
            <a:off x="10804725" y="6639090"/>
            <a:ext cx="6703957" cy="1015663"/>
          </a:xfrm>
          <a:prstGeom prst="rect">
            <a:avLst/>
          </a:prstGeom>
          <a:noFill/>
        </p:spPr>
        <p:txBody>
          <a:bodyPr wrap="square" rtlCol="0">
            <a:spAutoFit/>
          </a:bodyPr>
          <a:lstStyle/>
          <a:p>
            <a:pPr algn="r"/>
            <a:r>
              <a:rPr lang="en-GB" sz="3000" dirty="0">
                <a:effectLst/>
                <a:latin typeface="Trebuchet MS" panose="020B0603020202020204" pitchFamily="34" charset="0"/>
              </a:rPr>
              <a:t>Professor David Nutt DM FRCP</a:t>
            </a:r>
          </a:p>
          <a:p>
            <a:pPr algn="r"/>
            <a:r>
              <a:rPr lang="en-GB" sz="3000" dirty="0">
                <a:effectLst/>
                <a:latin typeface="Trebuchet MS" panose="020B0603020202020204" pitchFamily="34" charset="0"/>
              </a:rPr>
              <a:t> </a:t>
            </a:r>
            <a:r>
              <a:rPr lang="en-GB" sz="3000" dirty="0" err="1">
                <a:effectLst/>
                <a:latin typeface="Trebuchet MS" panose="020B0603020202020204" pitchFamily="34" charset="0"/>
              </a:rPr>
              <a:t>FRCPsych</a:t>
            </a:r>
            <a:r>
              <a:rPr lang="en-GB" sz="3000" dirty="0">
                <a:effectLst/>
                <a:latin typeface="Trebuchet MS" panose="020B0603020202020204" pitchFamily="34" charset="0"/>
              </a:rPr>
              <a:t> </a:t>
            </a:r>
            <a:r>
              <a:rPr lang="en-GB" sz="3000" dirty="0" err="1">
                <a:effectLst/>
                <a:latin typeface="Trebuchet MS" panose="020B0603020202020204" pitchFamily="34" charset="0"/>
              </a:rPr>
              <a:t>FBPhS</a:t>
            </a:r>
            <a:r>
              <a:rPr lang="en-GB" sz="3000" dirty="0">
                <a:effectLst/>
                <a:latin typeface="Trebuchet MS" panose="020B0603020202020204" pitchFamily="34" charset="0"/>
              </a:rPr>
              <a:t> </a:t>
            </a:r>
            <a:r>
              <a:rPr lang="en-GB" sz="3000" dirty="0" err="1">
                <a:effectLst/>
                <a:latin typeface="Trebuchet MS" panose="020B0603020202020204" pitchFamily="34" charset="0"/>
              </a:rPr>
              <a:t>FMedSci</a:t>
            </a:r>
            <a:r>
              <a:rPr lang="en-GB" sz="3000" dirty="0">
                <a:effectLst/>
                <a:latin typeface="Trebuchet MS" panose="020B0603020202020204" pitchFamily="34" charset="0"/>
              </a:rPr>
              <a:t> </a:t>
            </a:r>
            <a:r>
              <a:rPr lang="en-GB" sz="3000" dirty="0" err="1">
                <a:effectLst/>
                <a:latin typeface="Trebuchet MS" panose="020B0603020202020204" pitchFamily="34" charset="0"/>
              </a:rPr>
              <a:t>DLaws</a:t>
            </a:r>
            <a:endParaRPr lang="en-NZ" sz="3000" dirty="0">
              <a:latin typeface="Trebuchet MS" panose="020B0603020202020204" pitchFamily="34" charset="0"/>
            </a:endParaRPr>
          </a:p>
        </p:txBody>
      </p:sp>
      <p:pic>
        <p:nvPicPr>
          <p:cNvPr id="6" name="Picture 5">
            <a:extLst>
              <a:ext uri="{FF2B5EF4-FFF2-40B4-BE49-F238E27FC236}">
                <a16:creationId xmlns:a16="http://schemas.microsoft.com/office/drawing/2014/main" id="{83D4E124-8D29-04FB-553E-322EBF152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2682524"/>
            <a:ext cx="3771900" cy="3771900"/>
          </a:xfrm>
          <a:prstGeom prst="rect">
            <a:avLst/>
          </a:prstGeom>
        </p:spPr>
      </p:pic>
      <p:sp>
        <p:nvSpPr>
          <p:cNvPr id="5" name="TextBox 4">
            <a:extLst>
              <a:ext uri="{FF2B5EF4-FFF2-40B4-BE49-F238E27FC236}">
                <a16:creationId xmlns:a16="http://schemas.microsoft.com/office/drawing/2014/main" id="{B7EB8E00-FF3C-3412-E385-62230D6245ED}"/>
              </a:ext>
            </a:extLst>
          </p:cNvPr>
          <p:cNvSpPr txBox="1"/>
          <p:nvPr/>
        </p:nvSpPr>
        <p:spPr>
          <a:xfrm>
            <a:off x="618602" y="279433"/>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8" name="Picture 7" descr="Shape&#10;&#10;Description automatically generated with medium confidence">
            <a:extLst>
              <a:ext uri="{FF2B5EF4-FFF2-40B4-BE49-F238E27FC236}">
                <a16:creationId xmlns:a16="http://schemas.microsoft.com/office/drawing/2014/main" id="{27C38D99-FEDC-E9D3-9460-006D636EAF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extLst>
      <p:ext uri="{BB962C8B-B14F-4D97-AF65-F5344CB8AC3E}">
        <p14:creationId xmlns:p14="http://schemas.microsoft.com/office/powerpoint/2010/main" val="50375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193156" y="1554857"/>
            <a:ext cx="15901687" cy="7177286"/>
          </a:xfrm>
          <a:prstGeom prst="rect">
            <a:avLst/>
          </a:prstGeom>
        </p:spPr>
        <p:txBody>
          <a:bodyPr wrap="square" lIns="0" tIns="0" rIns="0" bIns="0" rtlCol="0" anchor="t">
            <a:spAutoFit/>
          </a:bodyPr>
          <a:lstStyle/>
          <a:p>
            <a:pPr algn="ctr">
              <a:lnSpc>
                <a:spcPts val="6999"/>
              </a:lnSpc>
            </a:pPr>
            <a:r>
              <a:rPr lang="en-US" sz="4999" b="1" dirty="0">
                <a:solidFill>
                  <a:srgbClr val="002060"/>
                </a:solidFill>
                <a:latin typeface="Trebuchet MS" panose="020B0603020202020204" pitchFamily="34" charset="0"/>
              </a:rPr>
              <a:t>REALITY CHECK:</a:t>
            </a:r>
          </a:p>
          <a:p>
            <a:pPr algn="ctr">
              <a:lnSpc>
                <a:spcPts val="2240"/>
              </a:lnSpc>
            </a:pPr>
            <a:endParaRPr lang="en-US" sz="4999" dirty="0">
              <a:solidFill>
                <a:srgbClr val="2B4A8A"/>
              </a:solidFill>
              <a:latin typeface="Trebuchet MS" panose="020B0603020202020204" pitchFamily="34" charset="0"/>
            </a:endParaRPr>
          </a:p>
          <a:p>
            <a:pPr marL="571500" indent="-571500">
              <a:buFont typeface="Wingdings" panose="05000000000000000000" pitchFamily="2" charset="2"/>
              <a:buChar char="Ø"/>
            </a:pPr>
            <a:r>
              <a:rPr lang="en-US" sz="4000" dirty="0">
                <a:solidFill>
                  <a:schemeClr val="accent5">
                    <a:lumMod val="50000"/>
                  </a:schemeClr>
                </a:solidFill>
                <a:latin typeface="Trebuchet MS" panose="020B0603020202020204" pitchFamily="34" charset="0"/>
              </a:rPr>
              <a:t>Consumers are passionately concerned about massive harm within our families, and in our communities caused by unsafe tobacco products. </a:t>
            </a:r>
          </a:p>
          <a:p>
            <a:pPr marL="285750" indent="-285750">
              <a:buFont typeface="Wingdings" panose="05000000000000000000" pitchFamily="2" charset="2"/>
              <a:buChar char="Ø"/>
            </a:pPr>
            <a:endParaRPr lang="en-US" sz="1400" dirty="0">
              <a:solidFill>
                <a:schemeClr val="accent5">
                  <a:lumMod val="50000"/>
                </a:schemeClr>
              </a:solidFill>
              <a:latin typeface="Trebuchet MS" panose="020B0603020202020204" pitchFamily="34" charset="0"/>
            </a:endParaRPr>
          </a:p>
          <a:p>
            <a:pPr marL="571500" indent="-571500">
              <a:buFont typeface="Wingdings" panose="05000000000000000000" pitchFamily="2" charset="2"/>
              <a:buChar char="Ø"/>
            </a:pPr>
            <a:r>
              <a:rPr lang="en-US" sz="4000" dirty="0">
                <a:solidFill>
                  <a:schemeClr val="accent5">
                    <a:lumMod val="50000"/>
                  </a:schemeClr>
                </a:solidFill>
                <a:latin typeface="Trebuchet MS" panose="020B0603020202020204" pitchFamily="34" charset="0"/>
              </a:rPr>
              <a:t>Public Health is mandated with the responsibility to protect our health and support and protect the human right to health.</a:t>
            </a:r>
            <a:br>
              <a:rPr lang="en-US" sz="4000" dirty="0">
                <a:solidFill>
                  <a:schemeClr val="accent5">
                    <a:lumMod val="50000"/>
                  </a:schemeClr>
                </a:solidFill>
                <a:latin typeface="Trebuchet MS" panose="020B0603020202020204" pitchFamily="34" charset="0"/>
              </a:rPr>
            </a:br>
            <a:endParaRPr lang="en-US" sz="1400" dirty="0">
              <a:solidFill>
                <a:schemeClr val="accent5">
                  <a:lumMod val="50000"/>
                </a:schemeClr>
              </a:solidFill>
              <a:latin typeface="Trebuchet MS" panose="020B0603020202020204" pitchFamily="34" charset="0"/>
            </a:endParaRPr>
          </a:p>
          <a:p>
            <a:pPr marL="571500" indent="-571500">
              <a:buFont typeface="Wingdings" panose="05000000000000000000" pitchFamily="2" charset="2"/>
              <a:buChar char="Ø"/>
            </a:pPr>
            <a:r>
              <a:rPr lang="en-US" sz="4000" dirty="0">
                <a:solidFill>
                  <a:schemeClr val="accent5">
                    <a:lumMod val="50000"/>
                  </a:schemeClr>
                </a:solidFill>
                <a:latin typeface="Trebuchet MS" panose="020B0603020202020204" pitchFamily="34" charset="0"/>
              </a:rPr>
              <a:t>Consumer Advocates &amp; Public Health are on the same side when it comes to the desire to eradicate the harms from tobacco.</a:t>
            </a:r>
            <a:br>
              <a:rPr lang="en-US" sz="4000" dirty="0">
                <a:solidFill>
                  <a:schemeClr val="accent5">
                    <a:lumMod val="50000"/>
                  </a:schemeClr>
                </a:solidFill>
                <a:latin typeface="Canva Sans Bold"/>
              </a:rPr>
            </a:br>
            <a:endParaRPr lang="en-US" sz="4000" dirty="0">
              <a:solidFill>
                <a:schemeClr val="accent5">
                  <a:lumMod val="50000"/>
                </a:schemeClr>
              </a:solidFill>
              <a:latin typeface="Canva Sans Bold"/>
            </a:endParaRPr>
          </a:p>
          <a:p>
            <a:pPr algn="ctr">
              <a:lnSpc>
                <a:spcPts val="5320"/>
              </a:lnSpc>
            </a:pPr>
            <a:endParaRPr lang="en-US" sz="4000" dirty="0">
              <a:solidFill>
                <a:srgbClr val="008037"/>
              </a:solidFill>
              <a:latin typeface="Canva Sans Bold"/>
            </a:endParaRPr>
          </a:p>
        </p:txBody>
      </p:sp>
      <p:sp>
        <p:nvSpPr>
          <p:cNvPr id="3" name="TextBox 2">
            <a:extLst>
              <a:ext uri="{FF2B5EF4-FFF2-40B4-BE49-F238E27FC236}">
                <a16:creationId xmlns:a16="http://schemas.microsoft.com/office/drawing/2014/main" id="{C1A706A4-7BAD-CE26-AE41-249EEFE27CCB}"/>
              </a:ext>
            </a:extLst>
          </p:cNvPr>
          <p:cNvSpPr txBox="1"/>
          <p:nvPr/>
        </p:nvSpPr>
        <p:spPr>
          <a:xfrm>
            <a:off x="457200" y="31768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818E0531-A784-A7A5-434B-9576358EB0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pic>
        <p:nvPicPr>
          <p:cNvPr id="8" name="Picture 8"/>
          <p:cNvPicPr>
            <a:picLocks noChangeAspect="1"/>
          </p:cNvPicPr>
          <p:nvPr/>
        </p:nvPicPr>
        <p:blipFill>
          <a:blip r:embed="rId4"/>
          <a:srcRect/>
          <a:stretch>
            <a:fillRect/>
          </a:stretch>
        </p:blipFill>
        <p:spPr>
          <a:xfrm>
            <a:off x="12722533" y="1819581"/>
            <a:ext cx="4520845" cy="5635986"/>
          </a:xfrm>
          <a:prstGeom prst="rect">
            <a:avLst/>
          </a:prstGeom>
        </p:spPr>
      </p:pic>
      <p:sp>
        <p:nvSpPr>
          <p:cNvPr id="10" name="TextBox 10"/>
          <p:cNvSpPr txBox="1"/>
          <p:nvPr/>
        </p:nvSpPr>
        <p:spPr>
          <a:xfrm>
            <a:off x="934761" y="2314277"/>
            <a:ext cx="11787772" cy="4646593"/>
          </a:xfrm>
          <a:prstGeom prst="rect">
            <a:avLst/>
          </a:prstGeom>
        </p:spPr>
        <p:txBody>
          <a:bodyPr wrap="square" lIns="0" tIns="0" rIns="0" bIns="0" rtlCol="0" anchor="t">
            <a:spAutoFit/>
          </a:bodyPr>
          <a:lstStyle/>
          <a:p>
            <a:pPr>
              <a:lnSpc>
                <a:spcPts val="5320"/>
              </a:lnSpc>
            </a:pPr>
            <a:endParaRPr dirty="0"/>
          </a:p>
          <a:p>
            <a:pPr>
              <a:lnSpc>
                <a:spcPts val="6300"/>
              </a:lnSpc>
            </a:pPr>
            <a:r>
              <a:rPr lang="en-US" sz="4000" i="1" dirty="0">
                <a:latin typeface="Trebuchet MS" panose="020B0603020202020204" pitchFamily="34" charset="0"/>
              </a:rPr>
              <a:t>“The idea is to try to give all the information to help others to judge the value of your contribution; not just the information that leads to judgement in one particular direction or another.” </a:t>
            </a:r>
            <a:endParaRPr lang="en-US" sz="4500" dirty="0">
              <a:solidFill>
                <a:srgbClr val="000000"/>
              </a:solidFill>
              <a:latin typeface="Canva Sans"/>
            </a:endParaRPr>
          </a:p>
        </p:txBody>
      </p:sp>
      <p:sp>
        <p:nvSpPr>
          <p:cNvPr id="11" name="TextBox 11"/>
          <p:cNvSpPr txBox="1"/>
          <p:nvPr/>
        </p:nvSpPr>
        <p:spPr>
          <a:xfrm>
            <a:off x="9982200" y="7578270"/>
            <a:ext cx="7277100" cy="923330"/>
          </a:xfrm>
          <a:prstGeom prst="rect">
            <a:avLst/>
          </a:prstGeom>
        </p:spPr>
        <p:txBody>
          <a:bodyPr wrap="square" lIns="0" tIns="0" rIns="0" bIns="0" rtlCol="0" anchor="t">
            <a:spAutoFit/>
          </a:bodyPr>
          <a:lstStyle/>
          <a:p>
            <a:pPr algn="r"/>
            <a:r>
              <a:rPr lang="en-US" sz="3000" dirty="0">
                <a:solidFill>
                  <a:srgbClr val="000000"/>
                </a:solidFill>
                <a:latin typeface="Trebuchet MS" panose="020B0603020202020204" pitchFamily="34" charset="0"/>
              </a:rPr>
              <a:t>Richard Feynman, PhD</a:t>
            </a:r>
          </a:p>
          <a:p>
            <a:pPr algn="r"/>
            <a:r>
              <a:rPr lang="en-US" sz="3000" dirty="0">
                <a:solidFill>
                  <a:srgbClr val="000000"/>
                </a:solidFill>
                <a:latin typeface="Trebuchet MS" panose="020B0603020202020204" pitchFamily="34" charset="0"/>
              </a:rPr>
              <a:t> Nobel Prize Winning Physicist</a:t>
            </a:r>
          </a:p>
        </p:txBody>
      </p:sp>
      <p:sp>
        <p:nvSpPr>
          <p:cNvPr id="3" name="TextBox 2">
            <a:extLst>
              <a:ext uri="{FF2B5EF4-FFF2-40B4-BE49-F238E27FC236}">
                <a16:creationId xmlns:a16="http://schemas.microsoft.com/office/drawing/2014/main" id="{32BD6AB3-CD29-B54B-4205-79E9EE73CEB7}"/>
              </a:ext>
            </a:extLst>
          </p:cNvPr>
          <p:cNvSpPr txBox="1"/>
          <p:nvPr/>
        </p:nvSpPr>
        <p:spPr>
          <a:xfrm>
            <a:off x="457200" y="30850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3FF9B9D9-E5C7-4AE0-BC44-237B3590F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219199" y="1671491"/>
            <a:ext cx="15849601" cy="7190238"/>
          </a:xfrm>
          <a:prstGeom prst="rect">
            <a:avLst/>
          </a:prstGeom>
        </p:spPr>
        <p:txBody>
          <a:bodyPr wrap="square" lIns="0" tIns="0" rIns="0" bIns="0" rtlCol="0" anchor="t">
            <a:spAutoFit/>
          </a:bodyPr>
          <a:lstStyle/>
          <a:p>
            <a:pPr algn="ctr">
              <a:lnSpc>
                <a:spcPts val="6999"/>
              </a:lnSpc>
            </a:pPr>
            <a:r>
              <a:rPr lang="en-US" sz="4999" b="1" dirty="0">
                <a:solidFill>
                  <a:srgbClr val="002060"/>
                </a:solidFill>
                <a:latin typeface="Trebuchet MS" panose="020B0603020202020204" pitchFamily="34" charset="0"/>
              </a:rPr>
              <a:t>REALITY CHECK:</a:t>
            </a:r>
          </a:p>
          <a:p>
            <a:pPr algn="ctr">
              <a:lnSpc>
                <a:spcPts val="2240"/>
              </a:lnSpc>
            </a:pPr>
            <a:endParaRPr lang="en-US" sz="4400" dirty="0">
              <a:solidFill>
                <a:srgbClr val="2B4A8A"/>
              </a:solidFill>
              <a:latin typeface="Trebuchet MS" panose="020B0603020202020204" pitchFamily="34" charset="0"/>
            </a:endParaRPr>
          </a:p>
          <a:p>
            <a:pPr marL="571500" indent="-571500">
              <a:buFont typeface="Wingdings" panose="05000000000000000000" pitchFamily="2" charset="2"/>
              <a:buChar char="Ø"/>
            </a:pPr>
            <a:r>
              <a:rPr lang="en-US" sz="4000" b="1" i="1" dirty="0">
                <a:solidFill>
                  <a:schemeClr val="accent5">
                    <a:lumMod val="50000"/>
                  </a:schemeClr>
                </a:solidFill>
                <a:latin typeface="Trebuchet MS" panose="020B0603020202020204" pitchFamily="34" charset="0"/>
              </a:rPr>
              <a:t>The FCTC is no longer fit for purpose</a:t>
            </a:r>
            <a:r>
              <a:rPr lang="en-US" sz="4000" dirty="0">
                <a:solidFill>
                  <a:schemeClr val="accent5">
                    <a:lumMod val="50000"/>
                  </a:schemeClr>
                </a:solidFill>
                <a:latin typeface="Trebuchet MS" panose="020B0603020202020204" pitchFamily="34" charset="0"/>
              </a:rPr>
              <a:t>.  </a:t>
            </a:r>
            <a:r>
              <a:rPr lang="en-US" sz="4000" i="1" dirty="0">
                <a:solidFill>
                  <a:schemeClr val="accent5">
                    <a:lumMod val="50000"/>
                  </a:schemeClr>
                </a:solidFill>
                <a:latin typeface="Trebuchet MS" panose="020B0603020202020204" pitchFamily="34" charset="0"/>
              </a:rPr>
              <a:t>It has been subverted to benefit a few, at the expense of the whole.</a:t>
            </a:r>
          </a:p>
          <a:p>
            <a:pPr marL="571500" indent="-571500">
              <a:buFont typeface="Wingdings" panose="05000000000000000000" pitchFamily="2" charset="2"/>
              <a:buChar char="Ø"/>
            </a:pPr>
            <a:endParaRPr lang="en-US" sz="1400" dirty="0">
              <a:solidFill>
                <a:schemeClr val="accent5">
                  <a:lumMod val="50000"/>
                </a:schemeClr>
              </a:solidFill>
              <a:latin typeface="Trebuchet MS" panose="020B0603020202020204" pitchFamily="34" charset="0"/>
            </a:endParaRPr>
          </a:p>
          <a:p>
            <a:pPr marL="571500" indent="-571500">
              <a:buFont typeface="Wingdings" panose="05000000000000000000" pitchFamily="2" charset="2"/>
              <a:buChar char="Ø"/>
            </a:pPr>
            <a:r>
              <a:rPr lang="en-US" sz="4000" b="1" u="sng" dirty="0">
                <a:solidFill>
                  <a:schemeClr val="accent5">
                    <a:lumMod val="50000"/>
                  </a:schemeClr>
                </a:solidFill>
                <a:latin typeface="Trebuchet MS" panose="020B0603020202020204" pitchFamily="34" charset="0"/>
              </a:rPr>
              <a:t>Back to Basics</a:t>
            </a:r>
            <a:r>
              <a:rPr lang="en-US" sz="4000" b="1" dirty="0">
                <a:solidFill>
                  <a:schemeClr val="accent5">
                    <a:lumMod val="50000"/>
                  </a:schemeClr>
                </a:solidFill>
                <a:latin typeface="Trebuchet MS" panose="020B0603020202020204" pitchFamily="34" charset="0"/>
              </a:rPr>
              <a:t>: </a:t>
            </a:r>
            <a:r>
              <a:rPr lang="en-US" sz="4000" dirty="0">
                <a:solidFill>
                  <a:schemeClr val="accent5">
                    <a:lumMod val="50000"/>
                  </a:schemeClr>
                </a:solidFill>
                <a:latin typeface="Trebuchet MS" panose="020B0603020202020204" pitchFamily="34" charset="0"/>
              </a:rPr>
              <a:t>acknowledgement of scientific innovation, consumer knowledge and experience - to </a:t>
            </a:r>
            <a:r>
              <a:rPr lang="en-US" sz="4000" b="1" dirty="0">
                <a:solidFill>
                  <a:schemeClr val="accent5">
                    <a:lumMod val="50000"/>
                  </a:schemeClr>
                </a:solidFill>
                <a:latin typeface="Trebuchet MS" panose="020B0603020202020204" pitchFamily="34" charset="0"/>
              </a:rPr>
              <a:t>HELP people</a:t>
            </a:r>
            <a:r>
              <a:rPr lang="en-US" sz="4000" dirty="0">
                <a:solidFill>
                  <a:schemeClr val="accent5">
                    <a:lumMod val="50000"/>
                  </a:schemeClr>
                </a:solidFill>
                <a:latin typeface="Trebuchet MS" panose="020B0603020202020204" pitchFamily="34" charset="0"/>
              </a:rPr>
              <a:t>, not disenfranchisement or discrimination; </a:t>
            </a:r>
            <a:r>
              <a:rPr lang="en-US" sz="4000" b="1" dirty="0">
                <a:solidFill>
                  <a:schemeClr val="accent5">
                    <a:lumMod val="50000"/>
                  </a:schemeClr>
                </a:solidFill>
                <a:latin typeface="Trebuchet MS" panose="020B0603020202020204" pitchFamily="34" charset="0"/>
              </a:rPr>
              <a:t>INCLUSIVENESS.</a:t>
            </a:r>
          </a:p>
          <a:p>
            <a:pPr marL="571500" indent="-571500">
              <a:buFont typeface="Wingdings" panose="05000000000000000000" pitchFamily="2" charset="2"/>
              <a:buChar char="Ø"/>
            </a:pPr>
            <a:endParaRPr lang="en-US" sz="1400" dirty="0">
              <a:solidFill>
                <a:schemeClr val="accent5">
                  <a:lumMod val="50000"/>
                </a:schemeClr>
              </a:solidFill>
              <a:latin typeface="Trebuchet MS" panose="020B0603020202020204" pitchFamily="34" charset="0"/>
            </a:endParaRPr>
          </a:p>
          <a:p>
            <a:pPr marL="571500" indent="-571500">
              <a:buFont typeface="Wingdings" panose="05000000000000000000" pitchFamily="2" charset="2"/>
              <a:buChar char="Ø"/>
            </a:pPr>
            <a:r>
              <a:rPr lang="en-US" sz="4000" dirty="0">
                <a:solidFill>
                  <a:schemeClr val="accent5">
                    <a:lumMod val="50000"/>
                  </a:schemeClr>
                </a:solidFill>
                <a:latin typeface="Trebuchet MS" panose="020B0603020202020204" pitchFamily="34" charset="0"/>
              </a:rPr>
              <a:t>Until there is change: </a:t>
            </a:r>
            <a:r>
              <a:rPr lang="en-US" sz="4000" b="1" i="1" dirty="0">
                <a:solidFill>
                  <a:schemeClr val="accent5">
                    <a:lumMod val="50000"/>
                  </a:schemeClr>
                </a:solidFill>
                <a:latin typeface="Trebuchet MS" panose="020B0603020202020204" pitchFamily="34" charset="0"/>
              </a:rPr>
              <a:t>Billions of people will continue to be harmed and DIE from a PREVENTABLE cause</a:t>
            </a:r>
            <a:r>
              <a:rPr lang="en-US" sz="4000" dirty="0">
                <a:solidFill>
                  <a:schemeClr val="accent5">
                    <a:lumMod val="50000"/>
                  </a:schemeClr>
                </a:solidFill>
                <a:latin typeface="Trebuchet MS" panose="020B0603020202020204" pitchFamily="34" charset="0"/>
              </a:rPr>
              <a:t>.</a:t>
            </a:r>
          </a:p>
          <a:p>
            <a:endParaRPr lang="en-US" sz="1600" dirty="0">
              <a:solidFill>
                <a:schemeClr val="accent5">
                  <a:lumMod val="50000"/>
                </a:schemeClr>
              </a:solidFill>
              <a:latin typeface="Trebuchet MS" panose="020B0603020202020204" pitchFamily="34" charset="0"/>
            </a:endParaRPr>
          </a:p>
          <a:p>
            <a:endParaRPr lang="en-US" sz="4400" dirty="0">
              <a:solidFill>
                <a:schemeClr val="accent5">
                  <a:lumMod val="50000"/>
                </a:schemeClr>
              </a:solidFill>
              <a:latin typeface="Canva Sans Bold"/>
            </a:endParaRPr>
          </a:p>
          <a:p>
            <a:pPr algn="ctr">
              <a:lnSpc>
                <a:spcPts val="2240"/>
              </a:lnSpc>
            </a:pPr>
            <a:endParaRPr lang="en-US" sz="4100" dirty="0">
              <a:solidFill>
                <a:srgbClr val="008037"/>
              </a:solidFill>
              <a:latin typeface="Canva Sans Bold"/>
            </a:endParaRPr>
          </a:p>
        </p:txBody>
      </p:sp>
      <p:sp>
        <p:nvSpPr>
          <p:cNvPr id="3" name="TextBox 2">
            <a:extLst>
              <a:ext uri="{FF2B5EF4-FFF2-40B4-BE49-F238E27FC236}">
                <a16:creationId xmlns:a16="http://schemas.microsoft.com/office/drawing/2014/main" id="{F1964ED2-8527-7CFF-8B1E-DF9E6499E0F8}"/>
              </a:ext>
            </a:extLst>
          </p:cNvPr>
          <p:cNvSpPr txBox="1"/>
          <p:nvPr/>
        </p:nvSpPr>
        <p:spPr>
          <a:xfrm>
            <a:off x="457200" y="37765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4" name="Picture 3" descr="Shape&#10;&#10;Description automatically generated with medium confidence">
            <a:extLst>
              <a:ext uri="{FF2B5EF4-FFF2-40B4-BE49-F238E27FC236}">
                <a16:creationId xmlns:a16="http://schemas.microsoft.com/office/drawing/2014/main" id="{8A854A67-D45B-C661-5C70-9EDBF7EF7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7" name="TextBox 6">
            <a:extLst>
              <a:ext uri="{FF2B5EF4-FFF2-40B4-BE49-F238E27FC236}">
                <a16:creationId xmlns:a16="http://schemas.microsoft.com/office/drawing/2014/main" id="{AF20BD2A-E191-742E-7315-C2CFBAED1FAD}"/>
              </a:ext>
            </a:extLst>
          </p:cNvPr>
          <p:cNvSpPr txBox="1"/>
          <p:nvPr/>
        </p:nvSpPr>
        <p:spPr>
          <a:xfrm>
            <a:off x="2895600" y="2329834"/>
            <a:ext cx="14420850" cy="4924425"/>
          </a:xfrm>
          <a:prstGeom prst="rect">
            <a:avLst/>
          </a:prstGeom>
          <a:noFill/>
        </p:spPr>
        <p:txBody>
          <a:bodyPr wrap="square" rtlCol="0">
            <a:spAutoFit/>
          </a:bodyPr>
          <a:lstStyle/>
          <a:p>
            <a:pPr algn="ctr"/>
            <a:r>
              <a:rPr lang="en-NZ" sz="6000" b="1" dirty="0">
                <a:solidFill>
                  <a:srgbClr val="002060"/>
                </a:solidFill>
                <a:latin typeface="Trebuchet MS" panose="020B0603020202020204" pitchFamily="34" charset="0"/>
              </a:rPr>
              <a:t>He aha </a:t>
            </a:r>
            <a:r>
              <a:rPr lang="en-NZ" sz="6000" b="1" dirty="0" err="1">
                <a:solidFill>
                  <a:srgbClr val="002060"/>
                </a:solidFill>
                <a:latin typeface="Trebuchet MS" panose="020B0603020202020204" pitchFamily="34" charset="0"/>
              </a:rPr>
              <a:t>te</a:t>
            </a:r>
            <a:r>
              <a:rPr lang="en-NZ" sz="6000" b="1" dirty="0">
                <a:solidFill>
                  <a:srgbClr val="002060"/>
                </a:solidFill>
                <a:latin typeface="Trebuchet MS" panose="020B0603020202020204" pitchFamily="34" charset="0"/>
              </a:rPr>
              <a:t> </a:t>
            </a:r>
            <a:r>
              <a:rPr lang="en-NZ" sz="6000" b="1" dirty="0" err="1">
                <a:solidFill>
                  <a:srgbClr val="002060"/>
                </a:solidFill>
                <a:latin typeface="Trebuchet MS" panose="020B0603020202020204" pitchFamily="34" charset="0"/>
              </a:rPr>
              <a:t>mea</a:t>
            </a:r>
            <a:r>
              <a:rPr lang="en-NZ" sz="6000" b="1" dirty="0">
                <a:solidFill>
                  <a:srgbClr val="002060"/>
                </a:solidFill>
                <a:latin typeface="Trebuchet MS" panose="020B0603020202020204" pitchFamily="34" charset="0"/>
              </a:rPr>
              <a:t> </a:t>
            </a:r>
            <a:r>
              <a:rPr lang="en-NZ" sz="6000" b="1" dirty="0" err="1">
                <a:solidFill>
                  <a:srgbClr val="002060"/>
                </a:solidFill>
                <a:latin typeface="Trebuchet MS" panose="020B0603020202020204" pitchFamily="34" charset="0"/>
              </a:rPr>
              <a:t>nui</a:t>
            </a:r>
            <a:r>
              <a:rPr lang="en-NZ" sz="6000" b="1" dirty="0">
                <a:solidFill>
                  <a:srgbClr val="002060"/>
                </a:solidFill>
                <a:latin typeface="Trebuchet MS" panose="020B0603020202020204" pitchFamily="34" charset="0"/>
              </a:rPr>
              <a:t> o </a:t>
            </a:r>
            <a:r>
              <a:rPr lang="en-NZ" sz="6000" b="1" dirty="0" err="1">
                <a:solidFill>
                  <a:srgbClr val="002060"/>
                </a:solidFill>
                <a:latin typeface="Trebuchet MS" panose="020B0603020202020204" pitchFamily="34" charset="0"/>
              </a:rPr>
              <a:t>te</a:t>
            </a:r>
            <a:r>
              <a:rPr lang="en-NZ" sz="6000" b="1" dirty="0">
                <a:solidFill>
                  <a:srgbClr val="002060"/>
                </a:solidFill>
                <a:latin typeface="Trebuchet MS" panose="020B0603020202020204" pitchFamily="34" charset="0"/>
              </a:rPr>
              <a:t> </a:t>
            </a:r>
            <a:r>
              <a:rPr lang="en-NZ" sz="6000" b="1" dirty="0" err="1">
                <a:solidFill>
                  <a:srgbClr val="002060"/>
                </a:solidFill>
                <a:latin typeface="Trebuchet MS" panose="020B0603020202020204" pitchFamily="34" charset="0"/>
              </a:rPr>
              <a:t>ao</a:t>
            </a:r>
            <a:r>
              <a:rPr lang="en-NZ" sz="6000" b="1" dirty="0">
                <a:solidFill>
                  <a:srgbClr val="002060"/>
                </a:solidFill>
                <a:latin typeface="Trebuchet MS" panose="020B0603020202020204" pitchFamily="34" charset="0"/>
              </a:rPr>
              <a:t>?</a:t>
            </a:r>
          </a:p>
          <a:p>
            <a:pPr algn="ctr"/>
            <a:endParaRPr lang="en-NZ" sz="1600" dirty="0">
              <a:latin typeface="Trebuchet MS" panose="020B0603020202020204" pitchFamily="34" charset="0"/>
            </a:endParaRPr>
          </a:p>
          <a:p>
            <a:pPr algn="ctr"/>
            <a:r>
              <a:rPr lang="en-NZ" sz="4800" i="1" dirty="0">
                <a:latin typeface="Trebuchet MS" panose="020B0603020202020204" pitchFamily="34" charset="0"/>
              </a:rPr>
              <a:t>What is the most important thing in the world?</a:t>
            </a:r>
          </a:p>
          <a:p>
            <a:pPr algn="ctr"/>
            <a:endParaRPr lang="en-NZ" sz="2600" dirty="0">
              <a:latin typeface="Trebuchet MS" panose="020B0603020202020204" pitchFamily="34" charset="0"/>
            </a:endParaRPr>
          </a:p>
          <a:p>
            <a:pPr algn="ctr"/>
            <a:r>
              <a:rPr lang="en-NZ" sz="6000" b="1" dirty="0">
                <a:solidFill>
                  <a:srgbClr val="002060"/>
                </a:solidFill>
                <a:latin typeface="Trebuchet MS" panose="020B0603020202020204" pitchFamily="34" charset="0"/>
              </a:rPr>
              <a:t>He </a:t>
            </a:r>
            <a:r>
              <a:rPr lang="en-NZ" sz="6000" b="1" i="0" dirty="0" err="1">
                <a:solidFill>
                  <a:srgbClr val="002060"/>
                </a:solidFill>
                <a:effectLst/>
                <a:latin typeface="Trebuchet MS" panose="020B0603020202020204" pitchFamily="34" charset="0"/>
              </a:rPr>
              <a:t>Tāngata</a:t>
            </a:r>
            <a:r>
              <a:rPr lang="en-NZ" sz="6000" b="1" i="0" dirty="0">
                <a:solidFill>
                  <a:srgbClr val="002060"/>
                </a:solidFill>
                <a:effectLst/>
                <a:latin typeface="Trebuchet MS" panose="020B0603020202020204" pitchFamily="34" charset="0"/>
              </a:rPr>
              <a:t>, </a:t>
            </a:r>
            <a:r>
              <a:rPr lang="en-NZ" sz="6000" b="1" dirty="0">
                <a:solidFill>
                  <a:srgbClr val="002060"/>
                </a:solidFill>
                <a:latin typeface="Trebuchet MS" panose="020B0603020202020204" pitchFamily="34" charset="0"/>
              </a:rPr>
              <a:t>He </a:t>
            </a:r>
            <a:r>
              <a:rPr lang="en-NZ" sz="6000" b="1" i="0" dirty="0" err="1">
                <a:solidFill>
                  <a:srgbClr val="002060"/>
                </a:solidFill>
                <a:effectLst/>
                <a:latin typeface="Trebuchet MS" panose="020B0603020202020204" pitchFamily="34" charset="0"/>
              </a:rPr>
              <a:t>Tāngata</a:t>
            </a:r>
            <a:r>
              <a:rPr lang="en-NZ" sz="6000" b="1" dirty="0">
                <a:solidFill>
                  <a:srgbClr val="002060"/>
                </a:solidFill>
                <a:latin typeface="Trebuchet MS" panose="020B0603020202020204" pitchFamily="34" charset="0"/>
              </a:rPr>
              <a:t>, He </a:t>
            </a:r>
            <a:r>
              <a:rPr lang="en-NZ" sz="6000" b="1" i="0" dirty="0" err="1">
                <a:solidFill>
                  <a:srgbClr val="002060"/>
                </a:solidFill>
                <a:effectLst/>
                <a:latin typeface="Trebuchet MS" panose="020B0603020202020204" pitchFamily="34" charset="0"/>
              </a:rPr>
              <a:t>Tāngata</a:t>
            </a:r>
            <a:endParaRPr lang="en-NZ" sz="6000" b="1" i="0" dirty="0">
              <a:solidFill>
                <a:srgbClr val="002060"/>
              </a:solidFill>
              <a:effectLst/>
              <a:latin typeface="Trebuchet MS" panose="020B0603020202020204" pitchFamily="34" charset="0"/>
            </a:endParaRPr>
          </a:p>
          <a:p>
            <a:pPr algn="ctr"/>
            <a:endParaRPr lang="en-NZ" sz="1600" b="0" i="0" dirty="0">
              <a:solidFill>
                <a:srgbClr val="000000"/>
              </a:solidFill>
              <a:effectLst/>
              <a:latin typeface="Trebuchet MS" panose="020B0603020202020204" pitchFamily="34" charset="0"/>
            </a:endParaRPr>
          </a:p>
          <a:p>
            <a:pPr algn="ctr"/>
            <a:r>
              <a:rPr lang="en-NZ" sz="4800" i="1" dirty="0">
                <a:solidFill>
                  <a:srgbClr val="000000"/>
                </a:solidFill>
                <a:latin typeface="Trebuchet MS" panose="020B0603020202020204" pitchFamily="34" charset="0"/>
              </a:rPr>
              <a:t>It is the people, it is the people, it is the people</a:t>
            </a:r>
            <a:endParaRPr lang="en-NZ" sz="4800" i="1" dirty="0">
              <a:latin typeface="Trebuchet MS" panose="020B0603020202020204" pitchFamily="34" charset="0"/>
            </a:endParaRPr>
          </a:p>
          <a:p>
            <a:endParaRPr lang="en-NZ" sz="4000" dirty="0">
              <a:latin typeface="Canva Sans" panose="020B0604020202020204" charset="0"/>
            </a:endParaRPr>
          </a:p>
        </p:txBody>
      </p:sp>
      <p:sp>
        <p:nvSpPr>
          <p:cNvPr id="3" name="TextBox 2">
            <a:extLst>
              <a:ext uri="{FF2B5EF4-FFF2-40B4-BE49-F238E27FC236}">
                <a16:creationId xmlns:a16="http://schemas.microsoft.com/office/drawing/2014/main" id="{BD0896F3-7797-CB01-C4C3-F2B53225E8A2}"/>
              </a:ext>
            </a:extLst>
          </p:cNvPr>
          <p:cNvSpPr txBox="1"/>
          <p:nvPr/>
        </p:nvSpPr>
        <p:spPr>
          <a:xfrm>
            <a:off x="457200" y="373803"/>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29E4686B-1990-87A3-04CE-3EE246668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4200" y="8729251"/>
            <a:ext cx="3199975" cy="98416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ACEE9C9-04E1-4534-7FE8-40AC5F380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49" y="3119366"/>
            <a:ext cx="2812108" cy="28121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pic>
        <p:nvPicPr>
          <p:cNvPr id="4" name="Picture 3" descr="A picture containing text, newspaper, receipt">
            <a:extLst>
              <a:ext uri="{FF2B5EF4-FFF2-40B4-BE49-F238E27FC236}">
                <a16:creationId xmlns:a16="http://schemas.microsoft.com/office/drawing/2014/main" id="{54D4D43D-D2E3-2B26-85C9-61DBCB8F2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169" y="1598414"/>
            <a:ext cx="11865662" cy="6674435"/>
          </a:xfrm>
          <a:prstGeom prst="rect">
            <a:avLst/>
          </a:prstGeom>
        </p:spPr>
      </p:pic>
      <p:sp>
        <p:nvSpPr>
          <p:cNvPr id="3" name="TextBox 2">
            <a:extLst>
              <a:ext uri="{FF2B5EF4-FFF2-40B4-BE49-F238E27FC236}">
                <a16:creationId xmlns:a16="http://schemas.microsoft.com/office/drawing/2014/main" id="{3F6FBB6B-AB6B-8998-2FA2-61837B822F02}"/>
              </a:ext>
            </a:extLst>
          </p:cNvPr>
          <p:cNvSpPr txBox="1"/>
          <p:nvPr/>
        </p:nvSpPr>
        <p:spPr>
          <a:xfrm>
            <a:off x="457200" y="254603"/>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7" name="Picture 6" descr="Shape&#10;&#10;Description automatically generated with medium confidence">
            <a:extLst>
              <a:ext uri="{FF2B5EF4-FFF2-40B4-BE49-F238E27FC236}">
                <a16:creationId xmlns:a16="http://schemas.microsoft.com/office/drawing/2014/main" id="{71A61690-F38E-847F-E58C-D8D3EED68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9165" y="8688586"/>
            <a:ext cx="3885775" cy="1195091"/>
          </a:xfrm>
          <a:prstGeom prst="rect">
            <a:avLst/>
          </a:prstGeom>
        </p:spPr>
      </p:pic>
    </p:spTree>
    <p:extLst>
      <p:ext uri="{BB962C8B-B14F-4D97-AF65-F5344CB8AC3E}">
        <p14:creationId xmlns:p14="http://schemas.microsoft.com/office/powerpoint/2010/main" val="9447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20782" y="0"/>
            <a:ext cx="18288000" cy="10287000"/>
          </a:xfrm>
          <a:prstGeom prst="rect">
            <a:avLst/>
          </a:prstGeom>
        </p:spPr>
      </p:pic>
      <p:sp>
        <p:nvSpPr>
          <p:cNvPr id="4" name="TextBox 4"/>
          <p:cNvSpPr txBox="1"/>
          <p:nvPr/>
        </p:nvSpPr>
        <p:spPr>
          <a:xfrm>
            <a:off x="1066800" y="1441106"/>
            <a:ext cx="12268200" cy="2462213"/>
          </a:xfrm>
          <a:prstGeom prst="rect">
            <a:avLst/>
          </a:prstGeom>
        </p:spPr>
        <p:txBody>
          <a:bodyPr wrap="square" lIns="0" tIns="0" rIns="0" bIns="0" rtlCol="0" anchor="t">
            <a:spAutoFit/>
          </a:bodyPr>
          <a:lstStyle/>
          <a:p>
            <a:r>
              <a:rPr lang="en-US" sz="3200" dirty="0">
                <a:solidFill>
                  <a:srgbClr val="002060"/>
                </a:solidFill>
                <a:latin typeface="Trebuchet MS" panose="020B0603020202020204" pitchFamily="34" charset="0"/>
              </a:rPr>
              <a:t>The preamble to the Constitution of WHO states that </a:t>
            </a:r>
            <a:r>
              <a:rPr lang="en-US" sz="3200" b="1" i="1" dirty="0">
                <a:solidFill>
                  <a:srgbClr val="002060"/>
                </a:solidFill>
                <a:latin typeface="Trebuchet MS" panose="020B0603020202020204" pitchFamily="34" charset="0"/>
              </a:rPr>
              <a:t>the enjoyment of the highest attainable standard of health is one of the fundamental rights of every human being without distinction of race, religion, political belief, economic or social condition.    </a:t>
            </a:r>
          </a:p>
        </p:txBody>
      </p:sp>
      <p:sp>
        <p:nvSpPr>
          <p:cNvPr id="10" name="TextBox 9">
            <a:extLst>
              <a:ext uri="{FF2B5EF4-FFF2-40B4-BE49-F238E27FC236}">
                <a16:creationId xmlns:a16="http://schemas.microsoft.com/office/drawing/2014/main" id="{7B31A3C8-16F4-4E05-3D23-D472E3076D98}"/>
              </a:ext>
            </a:extLst>
          </p:cNvPr>
          <p:cNvSpPr txBox="1"/>
          <p:nvPr/>
        </p:nvSpPr>
        <p:spPr>
          <a:xfrm>
            <a:off x="457200" y="27063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11" name="Picture 10" descr="Shape&#10;&#10;Description automatically generated with medium confidence">
            <a:extLst>
              <a:ext uri="{FF2B5EF4-FFF2-40B4-BE49-F238E27FC236}">
                <a16:creationId xmlns:a16="http://schemas.microsoft.com/office/drawing/2014/main" id="{85159149-2136-79C7-A141-9CE5FFA58D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
        <p:nvSpPr>
          <p:cNvPr id="12" name="TextBox 11">
            <a:extLst>
              <a:ext uri="{FF2B5EF4-FFF2-40B4-BE49-F238E27FC236}">
                <a16:creationId xmlns:a16="http://schemas.microsoft.com/office/drawing/2014/main" id="{BD7BA86E-F454-BF5F-8CCA-BFC8FB0AC53D}"/>
              </a:ext>
            </a:extLst>
          </p:cNvPr>
          <p:cNvSpPr txBox="1"/>
          <p:nvPr/>
        </p:nvSpPr>
        <p:spPr>
          <a:xfrm>
            <a:off x="2286000" y="6311345"/>
            <a:ext cx="14706600" cy="2062103"/>
          </a:xfrm>
          <a:prstGeom prst="rect">
            <a:avLst/>
          </a:prstGeom>
          <a:noFill/>
        </p:spPr>
        <p:txBody>
          <a:bodyPr wrap="square" rtlCol="0">
            <a:spAutoFit/>
          </a:bodyPr>
          <a:lstStyle/>
          <a:p>
            <a:pPr algn="r"/>
            <a:r>
              <a:rPr lang="en-US" sz="3200" dirty="0">
                <a:solidFill>
                  <a:srgbClr val="002060"/>
                </a:solidFill>
                <a:latin typeface="Trebuchet MS" panose="020B0603020202020204" pitchFamily="34" charset="0"/>
              </a:rPr>
              <a:t>The WHO Framework Convention on Tobacco Control  (FCTC) lays out specific, </a:t>
            </a:r>
            <a:r>
              <a:rPr lang="en-US" sz="3200" b="1" i="1" u="sng" dirty="0">
                <a:solidFill>
                  <a:srgbClr val="002060"/>
                </a:solidFill>
                <a:latin typeface="Trebuchet MS" panose="020B0603020202020204" pitchFamily="34" charset="0"/>
              </a:rPr>
              <a:t>evidence-based actions</a:t>
            </a:r>
            <a:r>
              <a:rPr lang="en-US" sz="3200" b="1" i="1" dirty="0">
                <a:solidFill>
                  <a:srgbClr val="002060"/>
                </a:solidFill>
                <a:latin typeface="Trebuchet MS" panose="020B0603020202020204" pitchFamily="34" charset="0"/>
              </a:rPr>
              <a:t> </a:t>
            </a:r>
            <a:r>
              <a:rPr lang="en-US" sz="3200" dirty="0">
                <a:solidFill>
                  <a:srgbClr val="002060"/>
                </a:solidFill>
                <a:latin typeface="Trebuchet MS" panose="020B0603020202020204" pitchFamily="34" charset="0"/>
              </a:rPr>
              <a:t>that all Parties to the Convention should take to reduce the harm from tobacco, </a:t>
            </a:r>
            <a:r>
              <a:rPr lang="en-US" sz="3200" b="1" i="1" dirty="0">
                <a:solidFill>
                  <a:srgbClr val="002060"/>
                </a:solidFill>
                <a:latin typeface="Trebuchet MS" panose="020B0603020202020204" pitchFamily="34" charset="0"/>
              </a:rPr>
              <a:t>and  </a:t>
            </a:r>
            <a:r>
              <a:rPr lang="en-US" sz="3200" b="1" i="1" u="sng" dirty="0">
                <a:solidFill>
                  <a:srgbClr val="002060"/>
                </a:solidFill>
                <a:latin typeface="Trebuchet MS" panose="020B0603020202020204" pitchFamily="34" charset="0"/>
              </a:rPr>
              <a:t>are mandated to include civil society</a:t>
            </a:r>
            <a:r>
              <a:rPr lang="en-US" sz="3200" b="1" i="1" dirty="0">
                <a:solidFill>
                  <a:srgbClr val="002060"/>
                </a:solidFill>
                <a:latin typeface="Trebuchet MS" panose="020B0603020202020204" pitchFamily="34" charset="0"/>
              </a:rPr>
              <a:t> </a:t>
            </a:r>
            <a:r>
              <a:rPr lang="en-US" sz="3200" dirty="0">
                <a:solidFill>
                  <a:srgbClr val="002060"/>
                </a:solidFill>
                <a:latin typeface="Trebuchet MS" panose="020B0603020202020204" pitchFamily="34" charset="0"/>
              </a:rPr>
              <a:t>in the process</a:t>
            </a:r>
            <a:endParaRPr lang="en-NZ" sz="3200" dirty="0">
              <a:latin typeface="Trebuchet MS" panose="020B0603020202020204" pitchFamily="34" charset="0"/>
            </a:endParaRPr>
          </a:p>
        </p:txBody>
      </p:sp>
      <p:pic>
        <p:nvPicPr>
          <p:cNvPr id="14" name="Picture 13" descr="A picture containing text, handwear, vector graphics&#10;&#10;Description automatically generated">
            <a:extLst>
              <a:ext uri="{FF2B5EF4-FFF2-40B4-BE49-F238E27FC236}">
                <a16:creationId xmlns:a16="http://schemas.microsoft.com/office/drawing/2014/main" id="{AAD7907B-AFB2-AD1D-44B5-BC4B54C25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019" y="3601650"/>
            <a:ext cx="3221961" cy="35861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4" name="TextBox 4"/>
          <p:cNvSpPr txBox="1"/>
          <p:nvPr/>
        </p:nvSpPr>
        <p:spPr>
          <a:xfrm>
            <a:off x="1061947" y="1720444"/>
            <a:ext cx="16164106" cy="5966954"/>
          </a:xfrm>
          <a:prstGeom prst="rect">
            <a:avLst/>
          </a:prstGeom>
        </p:spPr>
        <p:txBody>
          <a:bodyPr lIns="0" tIns="0" rIns="0" bIns="0" rtlCol="0" anchor="t">
            <a:spAutoFit/>
          </a:bodyPr>
          <a:lstStyle/>
          <a:p>
            <a:pPr algn="ctr"/>
            <a:r>
              <a:rPr lang="en-US" sz="4800" b="1" dirty="0">
                <a:solidFill>
                  <a:srgbClr val="002060"/>
                </a:solidFill>
                <a:latin typeface="Trebuchet MS" panose="020B0603020202020204" pitchFamily="34" charset="0"/>
              </a:rPr>
              <a:t>What We Know:</a:t>
            </a:r>
            <a:br>
              <a:rPr lang="en-US" sz="4800" b="1" dirty="0">
                <a:solidFill>
                  <a:srgbClr val="002060"/>
                </a:solidFill>
                <a:latin typeface="Trebuchet MS" panose="020B0603020202020204" pitchFamily="34" charset="0"/>
              </a:rPr>
            </a:br>
            <a:endParaRPr lang="en-US" sz="4800" b="1" dirty="0">
              <a:solidFill>
                <a:srgbClr val="002060"/>
              </a:solidFill>
              <a:latin typeface="Trebuchet MS" panose="020B0603020202020204" pitchFamily="34" charset="0"/>
            </a:endParaRPr>
          </a:p>
          <a:p>
            <a:pPr algn="ctr">
              <a:lnSpc>
                <a:spcPts val="5880"/>
              </a:lnSpc>
            </a:pPr>
            <a:r>
              <a:rPr lang="en-US" sz="4400" dirty="0">
                <a:solidFill>
                  <a:schemeClr val="accent5">
                    <a:lumMod val="50000"/>
                  </a:schemeClr>
                </a:solidFill>
                <a:latin typeface="Trebuchet MS" panose="020B0603020202020204" pitchFamily="34" charset="0"/>
              </a:rPr>
              <a:t>Public health is </a:t>
            </a:r>
            <a:r>
              <a:rPr lang="en-US" sz="4400" b="1" i="1" dirty="0">
                <a:solidFill>
                  <a:schemeClr val="accent5">
                    <a:lumMod val="50000"/>
                  </a:schemeClr>
                </a:solidFill>
                <a:latin typeface="Trebuchet MS" panose="020B0603020202020204" pitchFamily="34" charset="0"/>
              </a:rPr>
              <a:t>‘the science and art of promoting health, preventing disease and prolonging life through the </a:t>
            </a:r>
            <a:r>
              <a:rPr lang="en-US" sz="4400" b="1" i="1" dirty="0" err="1">
                <a:solidFill>
                  <a:schemeClr val="accent5">
                    <a:lumMod val="50000"/>
                  </a:schemeClr>
                </a:solidFill>
                <a:latin typeface="Trebuchet MS" panose="020B0603020202020204" pitchFamily="34" charset="0"/>
              </a:rPr>
              <a:t>organised</a:t>
            </a:r>
            <a:r>
              <a:rPr lang="en-US" sz="4400" b="1" i="1" dirty="0">
                <a:solidFill>
                  <a:schemeClr val="accent5">
                    <a:lumMod val="50000"/>
                  </a:schemeClr>
                </a:solidFill>
                <a:latin typeface="Trebuchet MS" panose="020B0603020202020204" pitchFamily="34" charset="0"/>
              </a:rPr>
              <a:t> efforts of society.’</a:t>
            </a:r>
          </a:p>
          <a:p>
            <a:pPr algn="ctr">
              <a:lnSpc>
                <a:spcPts val="5880"/>
              </a:lnSpc>
            </a:pPr>
            <a:endParaRPr lang="en-US" sz="4200" dirty="0">
              <a:solidFill>
                <a:schemeClr val="accent5">
                  <a:lumMod val="50000"/>
                </a:schemeClr>
              </a:solidFill>
              <a:latin typeface="Canva Sans Bold"/>
            </a:endParaRPr>
          </a:p>
          <a:p>
            <a:pPr algn="ctr">
              <a:lnSpc>
                <a:spcPts val="5880"/>
              </a:lnSpc>
            </a:pPr>
            <a:endParaRPr lang="en-US" sz="4200" dirty="0">
              <a:solidFill>
                <a:schemeClr val="accent5">
                  <a:lumMod val="50000"/>
                </a:schemeClr>
              </a:solidFill>
              <a:latin typeface="Canva Sans Bold"/>
            </a:endParaRPr>
          </a:p>
          <a:p>
            <a:pPr algn="ctr">
              <a:lnSpc>
                <a:spcPts val="5880"/>
              </a:lnSpc>
            </a:pPr>
            <a:endParaRPr lang="en-US" sz="4200" dirty="0">
              <a:solidFill>
                <a:srgbClr val="2B4A8A"/>
              </a:solidFill>
              <a:latin typeface="Canva Sans Bold"/>
            </a:endParaRPr>
          </a:p>
        </p:txBody>
      </p:sp>
      <p:pic>
        <p:nvPicPr>
          <p:cNvPr id="5" name="Picture 4" descr="Logo, icon&#10;&#10;Description automatically generated">
            <a:extLst>
              <a:ext uri="{FF2B5EF4-FFF2-40B4-BE49-F238E27FC236}">
                <a16:creationId xmlns:a16="http://schemas.microsoft.com/office/drawing/2014/main" id="{87866C75-0D56-F520-FFA7-7F47930B4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952102"/>
            <a:ext cx="3035097" cy="3035097"/>
          </a:xfrm>
          <a:prstGeom prst="rect">
            <a:avLst/>
          </a:prstGeom>
        </p:spPr>
      </p:pic>
      <p:sp>
        <p:nvSpPr>
          <p:cNvPr id="3" name="TextBox 2">
            <a:extLst>
              <a:ext uri="{FF2B5EF4-FFF2-40B4-BE49-F238E27FC236}">
                <a16:creationId xmlns:a16="http://schemas.microsoft.com/office/drawing/2014/main" id="{8A10F8A3-BC0F-70FA-75B7-7DC8609C84C3}"/>
              </a:ext>
            </a:extLst>
          </p:cNvPr>
          <p:cNvSpPr txBox="1"/>
          <p:nvPr/>
        </p:nvSpPr>
        <p:spPr>
          <a:xfrm>
            <a:off x="457200" y="420643"/>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7" name="Picture 6" descr="Shape&#10;&#10;Description automatically generated with medium confidence">
            <a:extLst>
              <a:ext uri="{FF2B5EF4-FFF2-40B4-BE49-F238E27FC236}">
                <a16:creationId xmlns:a16="http://schemas.microsoft.com/office/drawing/2014/main" id="{BE7F3B7C-E14B-82A0-788D-11E90BE616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extLst>
      <p:ext uri="{BB962C8B-B14F-4D97-AF65-F5344CB8AC3E}">
        <p14:creationId xmlns:p14="http://schemas.microsoft.com/office/powerpoint/2010/main" val="222388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371600" y="2015443"/>
            <a:ext cx="15544800" cy="5287538"/>
          </a:xfrm>
          <a:prstGeom prst="rect">
            <a:avLst/>
          </a:prstGeom>
        </p:spPr>
        <p:txBody>
          <a:bodyPr wrap="square" lIns="0" tIns="0" rIns="0" bIns="0" rtlCol="0" anchor="t">
            <a:spAutoFit/>
          </a:bodyPr>
          <a:lstStyle/>
          <a:p>
            <a:pPr algn="ctr">
              <a:lnSpc>
                <a:spcPts val="5740"/>
              </a:lnSpc>
            </a:pPr>
            <a:r>
              <a:rPr lang="en-US" sz="4800" b="1" dirty="0">
                <a:solidFill>
                  <a:srgbClr val="002060"/>
                </a:solidFill>
                <a:latin typeface="Trebuchet MS" panose="020B0603020202020204" pitchFamily="34" charset="0"/>
              </a:rPr>
              <a:t>Who WE are (Consumers/Advocates)</a:t>
            </a:r>
          </a:p>
          <a:p>
            <a:pPr algn="ctr"/>
            <a:endParaRPr lang="en-US" sz="1600" b="1" dirty="0">
              <a:solidFill>
                <a:srgbClr val="002060"/>
              </a:solidFill>
              <a:latin typeface="Trebuchet MS" panose="020B0603020202020204" pitchFamily="34" charset="0"/>
            </a:endParaRPr>
          </a:p>
          <a:p>
            <a:endParaRPr lang="en-US" sz="1400" dirty="0">
              <a:solidFill>
                <a:srgbClr val="2B4A8A"/>
              </a:solidFill>
              <a:latin typeface="Trebuchet MS" panose="020B0603020202020204" pitchFamily="34" charset="0"/>
            </a:endParaRPr>
          </a:p>
          <a:p>
            <a:pPr marL="457200" indent="-457200">
              <a:lnSpc>
                <a:spcPts val="4479"/>
              </a:lnSpc>
              <a:buFont typeface="Arial" panose="020B0604020202020204" pitchFamily="34" charset="0"/>
              <a:buChar char="•"/>
            </a:pPr>
            <a:r>
              <a:rPr lang="en-US" sz="4400" dirty="0">
                <a:solidFill>
                  <a:schemeClr val="accent5">
                    <a:lumMod val="50000"/>
                  </a:schemeClr>
                </a:solidFill>
                <a:latin typeface="Trebuchet MS" panose="020B0603020202020204" pitchFamily="34" charset="0"/>
              </a:rPr>
              <a:t>We are adults who have exercised our right to </a:t>
            </a:r>
            <a:r>
              <a:rPr lang="en-US" sz="4400" b="1" i="1" dirty="0">
                <a:solidFill>
                  <a:schemeClr val="accent5">
                    <a:lumMod val="50000"/>
                  </a:schemeClr>
                </a:solidFill>
                <a:latin typeface="Trebuchet MS" panose="020B0603020202020204" pitchFamily="34" charset="0"/>
              </a:rPr>
              <a:t>“enjoyment of the highest attainable standard of health”</a:t>
            </a:r>
          </a:p>
          <a:p>
            <a:pPr>
              <a:lnSpc>
                <a:spcPts val="4479"/>
              </a:lnSpc>
            </a:pPr>
            <a:endParaRPr lang="en-US" sz="4000" b="1" i="1" dirty="0">
              <a:solidFill>
                <a:schemeClr val="accent5">
                  <a:lumMod val="50000"/>
                </a:schemeClr>
              </a:solidFill>
              <a:latin typeface="Trebuchet MS" panose="020B0603020202020204" pitchFamily="34" charset="0"/>
            </a:endParaRPr>
          </a:p>
          <a:p>
            <a:endParaRPr lang="en-US" sz="1400" u="sng" dirty="0">
              <a:solidFill>
                <a:srgbClr val="008037"/>
              </a:solidFill>
              <a:latin typeface="Trebuchet MS" panose="020B0603020202020204" pitchFamily="34" charset="0"/>
            </a:endParaRPr>
          </a:p>
          <a:p>
            <a:pPr marL="457200" indent="-457200">
              <a:lnSpc>
                <a:spcPts val="4479"/>
              </a:lnSpc>
              <a:buFont typeface="Arial" panose="020B0604020202020204" pitchFamily="34" charset="0"/>
              <a:buChar char="•"/>
            </a:pPr>
            <a:r>
              <a:rPr lang="en-US" sz="4400" dirty="0">
                <a:solidFill>
                  <a:schemeClr val="accent5">
                    <a:lumMod val="50000"/>
                  </a:schemeClr>
                </a:solidFill>
                <a:latin typeface="Trebuchet MS" panose="020B0603020202020204" pitchFamily="34" charset="0"/>
              </a:rPr>
              <a:t>What we want is for all </a:t>
            </a:r>
            <a:r>
              <a:rPr lang="en-US" sz="4400" b="1" i="1" dirty="0">
                <a:solidFill>
                  <a:schemeClr val="accent5">
                    <a:lumMod val="50000"/>
                  </a:schemeClr>
                </a:solidFill>
                <a:latin typeface="Trebuchet MS" panose="020B0603020202020204" pitchFamily="34" charset="0"/>
              </a:rPr>
              <a:t>adults to be able to make informed decisions</a:t>
            </a:r>
            <a:r>
              <a:rPr lang="en-US" sz="4400" i="1" dirty="0">
                <a:solidFill>
                  <a:schemeClr val="accent5">
                    <a:lumMod val="50000"/>
                  </a:schemeClr>
                </a:solidFill>
                <a:latin typeface="Trebuchet MS" panose="020B0603020202020204" pitchFamily="34" charset="0"/>
              </a:rPr>
              <a:t> </a:t>
            </a:r>
            <a:r>
              <a:rPr lang="en-US" sz="4400" dirty="0">
                <a:solidFill>
                  <a:schemeClr val="accent5">
                    <a:lumMod val="50000"/>
                  </a:schemeClr>
                </a:solidFill>
                <a:latin typeface="Trebuchet MS" panose="020B0603020202020204" pitchFamily="34" charset="0"/>
              </a:rPr>
              <a:t>so they can switch to safer products if they smoke or use unsafe oral tobacco.</a:t>
            </a:r>
          </a:p>
          <a:p>
            <a:pPr algn="l">
              <a:lnSpc>
                <a:spcPts val="3220"/>
              </a:lnSpc>
            </a:pPr>
            <a:endParaRPr lang="en-US" sz="3299" dirty="0">
              <a:solidFill>
                <a:srgbClr val="008037"/>
              </a:solidFill>
              <a:latin typeface="Canva Sans Bold"/>
            </a:endParaRPr>
          </a:p>
        </p:txBody>
      </p:sp>
      <p:sp>
        <p:nvSpPr>
          <p:cNvPr id="3" name="TextBox 2">
            <a:extLst>
              <a:ext uri="{FF2B5EF4-FFF2-40B4-BE49-F238E27FC236}">
                <a16:creationId xmlns:a16="http://schemas.microsoft.com/office/drawing/2014/main" id="{7C854F35-1576-6C79-E991-DB50CC09ED3D}"/>
              </a:ext>
            </a:extLst>
          </p:cNvPr>
          <p:cNvSpPr txBox="1"/>
          <p:nvPr/>
        </p:nvSpPr>
        <p:spPr>
          <a:xfrm>
            <a:off x="457200" y="299836"/>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B7606593-F7C8-B7B4-5916-5B519A788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pic>
        <p:nvPicPr>
          <p:cNvPr id="7" name="Picture 6">
            <a:extLst>
              <a:ext uri="{FF2B5EF4-FFF2-40B4-BE49-F238E27FC236}">
                <a16:creationId xmlns:a16="http://schemas.microsoft.com/office/drawing/2014/main" id="{A0ED64CB-9C57-936C-342E-42B35DCE2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074216"/>
            <a:ext cx="6650182" cy="55748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431083" y="5705414"/>
            <a:ext cx="4881653" cy="2928993"/>
          </a:xfrm>
          <a:prstGeom prst="rect">
            <a:avLst/>
          </a:prstGeom>
        </p:spPr>
      </p:pic>
      <p:pic>
        <p:nvPicPr>
          <p:cNvPr id="4" name="Picture 4"/>
          <p:cNvPicPr>
            <a:picLocks noChangeAspect="1"/>
          </p:cNvPicPr>
          <p:nvPr/>
        </p:nvPicPr>
        <p:blipFill>
          <a:blip r:embed="rId5"/>
          <a:srcRect/>
          <a:stretch>
            <a:fillRect/>
          </a:stretch>
        </p:blipFill>
        <p:spPr>
          <a:xfrm>
            <a:off x="12812299" y="5766884"/>
            <a:ext cx="4284473" cy="2806054"/>
          </a:xfrm>
          <a:prstGeom prst="rect">
            <a:avLst/>
          </a:prstGeom>
        </p:spPr>
      </p:pic>
      <p:sp>
        <p:nvSpPr>
          <p:cNvPr id="10" name="TextBox 10"/>
          <p:cNvSpPr txBox="1"/>
          <p:nvPr/>
        </p:nvSpPr>
        <p:spPr>
          <a:xfrm>
            <a:off x="1635873" y="1322777"/>
            <a:ext cx="15016253" cy="5204310"/>
          </a:xfrm>
          <a:prstGeom prst="rect">
            <a:avLst/>
          </a:prstGeom>
        </p:spPr>
        <p:txBody>
          <a:bodyPr wrap="square" lIns="0" tIns="0" rIns="0" bIns="0" rtlCol="0" anchor="t">
            <a:spAutoFit/>
          </a:bodyPr>
          <a:lstStyle/>
          <a:p>
            <a:pPr algn="ctr">
              <a:lnSpc>
                <a:spcPts val="5599"/>
              </a:lnSpc>
            </a:pPr>
            <a:r>
              <a:rPr lang="en-US" sz="4800" b="1" dirty="0">
                <a:solidFill>
                  <a:srgbClr val="002060"/>
                </a:solidFill>
                <a:latin typeface="Trebuchet MS" panose="020B0603020202020204" pitchFamily="34" charset="0"/>
              </a:rPr>
              <a:t>What We Know:</a:t>
            </a:r>
          </a:p>
          <a:p>
            <a:pPr algn="ctr">
              <a:lnSpc>
                <a:spcPts val="5599"/>
              </a:lnSpc>
            </a:pPr>
            <a:r>
              <a:rPr lang="en-US" sz="4000" dirty="0">
                <a:solidFill>
                  <a:schemeClr val="accent5">
                    <a:lumMod val="50000"/>
                  </a:schemeClr>
                </a:solidFill>
                <a:latin typeface="Trebuchet MS" panose="020B0603020202020204" pitchFamily="34" charset="0"/>
              </a:rPr>
              <a:t>Consumers believe that the global health community has failed miserably in the rejection of Tobacco Harm Reduction (THR). </a:t>
            </a:r>
          </a:p>
          <a:p>
            <a:pPr algn="ctr">
              <a:lnSpc>
                <a:spcPts val="1960"/>
              </a:lnSpc>
            </a:pPr>
            <a:endParaRPr lang="en-US" sz="4000" dirty="0">
              <a:solidFill>
                <a:schemeClr val="accent5">
                  <a:lumMod val="50000"/>
                </a:schemeClr>
              </a:solidFill>
              <a:latin typeface="Trebuchet MS" panose="020B0603020202020204" pitchFamily="34" charset="0"/>
            </a:endParaRPr>
          </a:p>
          <a:p>
            <a:pPr algn="ctr">
              <a:lnSpc>
                <a:spcPts val="5040"/>
              </a:lnSpc>
            </a:pPr>
            <a:r>
              <a:rPr lang="en-US" sz="4000" dirty="0">
                <a:solidFill>
                  <a:schemeClr val="accent5">
                    <a:lumMod val="50000"/>
                  </a:schemeClr>
                </a:solidFill>
                <a:latin typeface="Trebuchet MS" panose="020B0603020202020204" pitchFamily="34" charset="0"/>
              </a:rPr>
              <a:t>Many have experienced the damage from the "Tobacco Pandemic" first hand the disease and death from loved ones for whom the "approved" methods of cessation have failed miserably.</a:t>
            </a:r>
          </a:p>
          <a:p>
            <a:pPr algn="ctr">
              <a:lnSpc>
                <a:spcPts val="1960"/>
              </a:lnSpc>
            </a:pPr>
            <a:endParaRPr lang="en-US" sz="3600" dirty="0">
              <a:solidFill>
                <a:srgbClr val="008037"/>
              </a:solidFill>
              <a:latin typeface="Canva Sans Bold"/>
            </a:endParaRPr>
          </a:p>
          <a:p>
            <a:pPr algn="l">
              <a:lnSpc>
                <a:spcPts val="5040"/>
              </a:lnSpc>
            </a:pPr>
            <a:endParaRPr lang="en-US" sz="3999" dirty="0">
              <a:solidFill>
                <a:srgbClr val="E5121E"/>
              </a:solidFill>
              <a:latin typeface="Canva Sans Bold"/>
            </a:endParaRPr>
          </a:p>
        </p:txBody>
      </p:sp>
      <p:pic>
        <p:nvPicPr>
          <p:cNvPr id="12" name="Picture 11" descr="Logo, company name&#10;&#10;Description automatically generated">
            <a:extLst>
              <a:ext uri="{FF2B5EF4-FFF2-40B4-BE49-F238E27FC236}">
                <a16:creationId xmlns:a16="http://schemas.microsoft.com/office/drawing/2014/main" id="{58B0DBF3-0D07-0C85-9E45-67E5372FE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691" y="5766884"/>
            <a:ext cx="4881653" cy="2928993"/>
          </a:xfrm>
          <a:prstGeom prst="rect">
            <a:avLst/>
          </a:prstGeom>
        </p:spPr>
      </p:pic>
      <p:sp>
        <p:nvSpPr>
          <p:cNvPr id="5" name="TextBox 4">
            <a:extLst>
              <a:ext uri="{FF2B5EF4-FFF2-40B4-BE49-F238E27FC236}">
                <a16:creationId xmlns:a16="http://schemas.microsoft.com/office/drawing/2014/main" id="{231AF1D3-4006-074E-0E41-3CC0526EE3FD}"/>
              </a:ext>
            </a:extLst>
          </p:cNvPr>
          <p:cNvSpPr txBox="1"/>
          <p:nvPr/>
        </p:nvSpPr>
        <p:spPr>
          <a:xfrm>
            <a:off x="457200" y="34140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7" name="Picture 6" descr="Shape&#10;&#10;Description automatically generated with medium confidence">
            <a:extLst>
              <a:ext uri="{FF2B5EF4-FFF2-40B4-BE49-F238E27FC236}">
                <a16:creationId xmlns:a16="http://schemas.microsoft.com/office/drawing/2014/main" id="{5039800D-BC77-DF08-6CDC-1EF5099E17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6927" y="17318"/>
            <a:ext cx="18288000" cy="10287000"/>
          </a:xfrm>
          <a:prstGeom prst="rect">
            <a:avLst/>
          </a:prstGeom>
        </p:spPr>
      </p:pic>
      <p:sp>
        <p:nvSpPr>
          <p:cNvPr id="9" name="TextBox 9"/>
          <p:cNvSpPr txBox="1"/>
          <p:nvPr/>
        </p:nvSpPr>
        <p:spPr>
          <a:xfrm>
            <a:off x="1523999" y="1454912"/>
            <a:ext cx="16230175" cy="6455806"/>
          </a:xfrm>
          <a:prstGeom prst="rect">
            <a:avLst/>
          </a:prstGeom>
        </p:spPr>
        <p:txBody>
          <a:bodyPr wrap="square" lIns="0" tIns="0" rIns="0" bIns="0" rtlCol="0" anchor="t">
            <a:spAutoFit/>
          </a:bodyPr>
          <a:lstStyle/>
          <a:p>
            <a:pPr algn="ctr">
              <a:lnSpc>
                <a:spcPts val="2240"/>
              </a:lnSpc>
            </a:pPr>
            <a:endParaRPr lang="en-US" sz="4100" dirty="0">
              <a:solidFill>
                <a:schemeClr val="accent5">
                  <a:lumMod val="50000"/>
                </a:schemeClr>
              </a:solidFill>
              <a:latin typeface="Canva Sans Bold"/>
            </a:endParaRPr>
          </a:p>
          <a:p>
            <a:pPr algn="ctr">
              <a:lnSpc>
                <a:spcPts val="5320"/>
              </a:lnSpc>
            </a:pPr>
            <a:r>
              <a:rPr lang="en-US" sz="4800" b="1" dirty="0">
                <a:solidFill>
                  <a:srgbClr val="002060"/>
                </a:solidFill>
                <a:latin typeface="Trebuchet MS" panose="020B0603020202020204" pitchFamily="34" charset="0"/>
              </a:rPr>
              <a:t>WE have Questions that DEMAND Answers </a:t>
            </a:r>
          </a:p>
          <a:p>
            <a:pPr>
              <a:lnSpc>
                <a:spcPct val="150000"/>
              </a:lnSpc>
            </a:pPr>
            <a:endParaRPr lang="en-US" sz="1600" b="1" dirty="0">
              <a:solidFill>
                <a:srgbClr val="002060"/>
              </a:solidFill>
              <a:latin typeface="Trebuchet MS" panose="020B0603020202020204" pitchFamily="34" charset="0"/>
            </a:endParaRPr>
          </a:p>
          <a:p>
            <a:pPr marL="457200" indent="-457200">
              <a:lnSpc>
                <a:spcPts val="5320"/>
              </a:lnSpc>
              <a:buFont typeface="Arial" panose="020B0604020202020204" pitchFamily="34" charset="0"/>
              <a:buChar char="•"/>
            </a:pPr>
            <a:r>
              <a:rPr lang="en-US" sz="3600" dirty="0">
                <a:solidFill>
                  <a:schemeClr val="accent5">
                    <a:lumMod val="50000"/>
                  </a:schemeClr>
                </a:solidFill>
                <a:latin typeface="Trebuchet MS" panose="020B0603020202020204" pitchFamily="34" charset="0"/>
              </a:rPr>
              <a:t>When will </a:t>
            </a:r>
            <a:r>
              <a:rPr lang="en-US" sz="3600" i="1" dirty="0">
                <a:solidFill>
                  <a:schemeClr val="accent5">
                    <a:lumMod val="50000"/>
                  </a:schemeClr>
                </a:solidFill>
                <a:latin typeface="Trebuchet MS" panose="020B0603020202020204" pitchFamily="34" charset="0"/>
              </a:rPr>
              <a:t>Tobacco Harm Reduction</a:t>
            </a:r>
            <a:r>
              <a:rPr lang="en-US" sz="3600" dirty="0">
                <a:solidFill>
                  <a:schemeClr val="accent5">
                    <a:lumMod val="50000"/>
                  </a:schemeClr>
                </a:solidFill>
                <a:latin typeface="Trebuchet MS" panose="020B0603020202020204" pitchFamily="34" charset="0"/>
              </a:rPr>
              <a:t> be approached with the same </a:t>
            </a:r>
            <a:r>
              <a:rPr lang="en-US" sz="3600" i="1" dirty="0">
                <a:solidFill>
                  <a:schemeClr val="accent5">
                    <a:lumMod val="50000"/>
                  </a:schemeClr>
                </a:solidFill>
                <a:latin typeface="Trebuchet MS" panose="020B0603020202020204" pitchFamily="34" charset="0"/>
              </a:rPr>
              <a:t>respect and reverence</a:t>
            </a:r>
            <a:r>
              <a:rPr lang="en-US" sz="3600" dirty="0">
                <a:solidFill>
                  <a:schemeClr val="accent5">
                    <a:lumMod val="50000"/>
                  </a:schemeClr>
                </a:solidFill>
                <a:latin typeface="Trebuchet MS" panose="020B0603020202020204" pitchFamily="34" charset="0"/>
              </a:rPr>
              <a:t> as the other forms of Harm Reduction endorsed by WHO?</a:t>
            </a:r>
          </a:p>
          <a:p>
            <a:pPr marL="457200" indent="-457200">
              <a:buFont typeface="Arial" panose="020B0604020202020204" pitchFamily="34" charset="0"/>
              <a:buChar char="•"/>
            </a:pPr>
            <a:endParaRPr lang="en-US" sz="1400" dirty="0">
              <a:solidFill>
                <a:srgbClr val="008037"/>
              </a:solidFill>
              <a:latin typeface="Trebuchet MS" panose="020B0603020202020204" pitchFamily="34" charset="0"/>
            </a:endParaRPr>
          </a:p>
          <a:p>
            <a:pPr marL="457200" indent="-457200">
              <a:lnSpc>
                <a:spcPts val="5320"/>
              </a:lnSpc>
              <a:buFont typeface="Arial" panose="020B0604020202020204" pitchFamily="34" charset="0"/>
              <a:buChar char="•"/>
            </a:pPr>
            <a:r>
              <a:rPr lang="en-US" sz="3600" dirty="0">
                <a:solidFill>
                  <a:schemeClr val="accent5">
                    <a:lumMod val="50000"/>
                  </a:schemeClr>
                </a:solidFill>
                <a:latin typeface="Trebuchet MS" panose="020B0603020202020204" pitchFamily="34" charset="0"/>
              </a:rPr>
              <a:t>How is it that the experts that we depend upon to protect our health through evidence-based guidelines and pragmatic policies have got it so wrong?</a:t>
            </a:r>
          </a:p>
          <a:p>
            <a:endParaRPr lang="en-US" sz="1400" dirty="0">
              <a:solidFill>
                <a:schemeClr val="accent5">
                  <a:lumMod val="50000"/>
                </a:schemeClr>
              </a:solidFill>
              <a:latin typeface="Trebuchet MS" panose="020B0603020202020204" pitchFamily="34" charset="0"/>
            </a:endParaRPr>
          </a:p>
          <a:p>
            <a:pPr marL="457200" indent="-457200">
              <a:lnSpc>
                <a:spcPts val="5320"/>
              </a:lnSpc>
              <a:buFont typeface="Arial" panose="020B0604020202020204" pitchFamily="34" charset="0"/>
              <a:buChar char="•"/>
            </a:pPr>
            <a:r>
              <a:rPr lang="en-US" sz="3600" dirty="0">
                <a:solidFill>
                  <a:schemeClr val="accent5">
                    <a:lumMod val="50000"/>
                  </a:schemeClr>
                </a:solidFill>
                <a:latin typeface="Trebuchet MS" panose="020B0603020202020204" pitchFamily="34" charset="0"/>
              </a:rPr>
              <a:t>How is it that Harm Reduction is embraced and celebrated in every other aspect of Public Health, EXCEPT when it comes to Tobacco?</a:t>
            </a:r>
            <a:endParaRPr lang="en-US" sz="3600" dirty="0">
              <a:solidFill>
                <a:srgbClr val="008037"/>
              </a:solidFill>
              <a:latin typeface="Trebuchet MS" panose="020B0603020202020204" pitchFamily="34" charset="0"/>
            </a:endParaRPr>
          </a:p>
        </p:txBody>
      </p:sp>
      <p:sp>
        <p:nvSpPr>
          <p:cNvPr id="3" name="TextBox 2">
            <a:extLst>
              <a:ext uri="{FF2B5EF4-FFF2-40B4-BE49-F238E27FC236}">
                <a16:creationId xmlns:a16="http://schemas.microsoft.com/office/drawing/2014/main" id="{F44DA5C8-5F01-333C-C9C0-2BD8F1D1DF66}"/>
              </a:ext>
            </a:extLst>
          </p:cNvPr>
          <p:cNvSpPr txBox="1"/>
          <p:nvPr/>
        </p:nvSpPr>
        <p:spPr>
          <a:xfrm>
            <a:off x="457200" y="265065"/>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B318889E-3C62-9D32-61A1-E726CCC1D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061947" y="2079552"/>
            <a:ext cx="16164106" cy="6497228"/>
          </a:xfrm>
          <a:prstGeom prst="rect">
            <a:avLst/>
          </a:prstGeom>
        </p:spPr>
        <p:txBody>
          <a:bodyPr lIns="0" tIns="0" rIns="0" bIns="0" rtlCol="0" anchor="t">
            <a:spAutoFit/>
          </a:bodyPr>
          <a:lstStyle/>
          <a:p>
            <a:pPr algn="ctr">
              <a:lnSpc>
                <a:spcPts val="6299"/>
              </a:lnSpc>
            </a:pPr>
            <a:r>
              <a:rPr lang="en-US" sz="4800" b="1" dirty="0">
                <a:solidFill>
                  <a:srgbClr val="002060"/>
                </a:solidFill>
                <a:latin typeface="Trebuchet MS" panose="020B0603020202020204" pitchFamily="34" charset="0"/>
              </a:rPr>
              <a:t>What We Know:</a:t>
            </a:r>
          </a:p>
          <a:p>
            <a:pPr algn="ctr">
              <a:lnSpc>
                <a:spcPct val="150000"/>
              </a:lnSpc>
            </a:pPr>
            <a:endParaRPr lang="en-US" sz="1600" b="1" dirty="0">
              <a:solidFill>
                <a:srgbClr val="002060"/>
              </a:solidFill>
              <a:latin typeface="Trebuchet MS" panose="020B0603020202020204" pitchFamily="34" charset="0"/>
            </a:endParaRPr>
          </a:p>
          <a:p>
            <a:pPr algn="ctr"/>
            <a:endParaRPr lang="en-US" sz="1600" dirty="0">
              <a:solidFill>
                <a:srgbClr val="002060"/>
              </a:solidFill>
              <a:latin typeface="Trebuchet MS" panose="020B0603020202020204" pitchFamily="34" charset="0"/>
            </a:endParaRPr>
          </a:p>
          <a:p>
            <a:pPr algn="ctr"/>
            <a:r>
              <a:rPr lang="en-US" sz="4400" dirty="0">
                <a:solidFill>
                  <a:schemeClr val="accent5">
                    <a:lumMod val="50000"/>
                  </a:schemeClr>
                </a:solidFill>
                <a:latin typeface="Trebuchet MS" panose="020B0603020202020204" pitchFamily="34" charset="0"/>
              </a:rPr>
              <a:t>Most Tobacco Control/ Public researchers and experts entered the field because of their experiences with tobacco harm in their families.</a:t>
            </a:r>
          </a:p>
          <a:p>
            <a:pPr algn="ctr"/>
            <a:endParaRPr lang="en-US" sz="4400" dirty="0">
              <a:solidFill>
                <a:schemeClr val="accent5">
                  <a:lumMod val="50000"/>
                </a:schemeClr>
              </a:solidFill>
              <a:latin typeface="Trebuchet MS" panose="020B0603020202020204" pitchFamily="34" charset="0"/>
            </a:endParaRPr>
          </a:p>
          <a:p>
            <a:pPr algn="ctr"/>
            <a:r>
              <a:rPr lang="en-US" sz="4400" dirty="0">
                <a:solidFill>
                  <a:schemeClr val="accent5">
                    <a:lumMod val="50000"/>
                  </a:schemeClr>
                </a:solidFill>
                <a:latin typeface="Trebuchet MS" panose="020B0603020202020204" pitchFamily="34" charset="0"/>
              </a:rPr>
              <a:t>We are fighting the same battle - we want to eradicate the scourge of the “Tobacco Pandemic”</a:t>
            </a:r>
          </a:p>
          <a:p>
            <a:endParaRPr lang="en-US" sz="1600" dirty="0">
              <a:solidFill>
                <a:schemeClr val="accent5">
                  <a:lumMod val="50000"/>
                </a:schemeClr>
              </a:solidFill>
              <a:latin typeface="Canva Sans Bold"/>
            </a:endParaRPr>
          </a:p>
          <a:p>
            <a:pPr algn="ctr">
              <a:lnSpc>
                <a:spcPts val="6299"/>
              </a:lnSpc>
            </a:pPr>
            <a:endParaRPr lang="en-US" sz="4800" dirty="0">
              <a:solidFill>
                <a:srgbClr val="002060"/>
              </a:solidFill>
              <a:latin typeface="Canva Sans Bold"/>
            </a:endParaRPr>
          </a:p>
        </p:txBody>
      </p:sp>
      <p:sp>
        <p:nvSpPr>
          <p:cNvPr id="3" name="TextBox 2">
            <a:extLst>
              <a:ext uri="{FF2B5EF4-FFF2-40B4-BE49-F238E27FC236}">
                <a16:creationId xmlns:a16="http://schemas.microsoft.com/office/drawing/2014/main" id="{E62F0502-1A07-78B2-A032-347615D412D9}"/>
              </a:ext>
            </a:extLst>
          </p:cNvPr>
          <p:cNvSpPr txBox="1"/>
          <p:nvPr/>
        </p:nvSpPr>
        <p:spPr>
          <a:xfrm>
            <a:off x="457200" y="331890"/>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3F7D91A9-8BA1-ECD2-842B-267B7E866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9" name="TextBox 9"/>
          <p:cNvSpPr txBox="1"/>
          <p:nvPr/>
        </p:nvSpPr>
        <p:spPr>
          <a:xfrm>
            <a:off x="1295400" y="1518692"/>
            <a:ext cx="14859000" cy="6754157"/>
          </a:xfrm>
          <a:prstGeom prst="rect">
            <a:avLst/>
          </a:prstGeom>
        </p:spPr>
        <p:txBody>
          <a:bodyPr wrap="square" lIns="0" tIns="0" rIns="0" bIns="0" rtlCol="0" anchor="t">
            <a:spAutoFit/>
          </a:bodyPr>
          <a:lstStyle/>
          <a:p>
            <a:pPr algn="just">
              <a:lnSpc>
                <a:spcPts val="6160"/>
              </a:lnSpc>
            </a:pPr>
            <a:r>
              <a:rPr lang="en-US" sz="4800" b="1" dirty="0">
                <a:solidFill>
                  <a:srgbClr val="002060"/>
                </a:solidFill>
                <a:latin typeface="Trebuchet MS" panose="020B0603020202020204" pitchFamily="34" charset="0"/>
              </a:rPr>
              <a:t>Failure, within WHO, is a recurring theme...</a:t>
            </a:r>
          </a:p>
          <a:p>
            <a:pPr algn="just">
              <a:lnSpc>
                <a:spcPts val="4620"/>
              </a:lnSpc>
            </a:pPr>
            <a:endParaRPr lang="en-US" sz="4400" dirty="0">
              <a:solidFill>
                <a:srgbClr val="2B4A8A"/>
              </a:solidFill>
              <a:latin typeface="Trebuchet MS" panose="020B0603020202020204" pitchFamily="34" charset="0"/>
            </a:endParaRPr>
          </a:p>
          <a:p>
            <a:pPr algn="just">
              <a:lnSpc>
                <a:spcPts val="5880"/>
              </a:lnSpc>
            </a:pPr>
            <a:r>
              <a:rPr lang="en-US" sz="4000" b="1" i="1" dirty="0">
                <a:latin typeface="Trebuchet MS" panose="020B0603020202020204" pitchFamily="34" charset="0"/>
              </a:rPr>
              <a:t>"The global public health community has failed twice in responding to major  outbreaks within one decade: the Ebola epidemic in 2014 and the SARS-Cov-2 pandemic in 2020...</a:t>
            </a:r>
          </a:p>
          <a:p>
            <a:pPr algn="just">
              <a:lnSpc>
                <a:spcPts val="5880"/>
              </a:lnSpc>
            </a:pPr>
            <a:r>
              <a:rPr lang="en-US" sz="4000" b="1" i="1" dirty="0">
                <a:latin typeface="Trebuchet MS" panose="020B0603020202020204" pitchFamily="34" charset="0"/>
              </a:rPr>
              <a:t>The weaknesses in the system were well known beforehand."</a:t>
            </a:r>
          </a:p>
          <a:p>
            <a:pPr algn="just">
              <a:lnSpc>
                <a:spcPts val="5880"/>
              </a:lnSpc>
            </a:pPr>
            <a:endParaRPr lang="en-US" sz="4200" dirty="0">
              <a:solidFill>
                <a:srgbClr val="008037"/>
              </a:solidFill>
              <a:latin typeface="Trebuchet MS" panose="020B0603020202020204" pitchFamily="34" charset="0"/>
            </a:endParaRPr>
          </a:p>
          <a:p>
            <a:pPr algn="just">
              <a:lnSpc>
                <a:spcPts val="3080"/>
              </a:lnSpc>
            </a:pPr>
            <a:r>
              <a:rPr lang="en-US" sz="2200" u="sng" dirty="0">
                <a:solidFill>
                  <a:srgbClr val="000000"/>
                </a:solidFill>
                <a:latin typeface="Trebuchet MS" panose="020B0603020202020204" pitchFamily="34" charset="0"/>
              </a:rPr>
              <a:t>"The Epidemic Failure Cycle hypothesis: Towards understanding the global community’s </a:t>
            </a:r>
          </a:p>
          <a:p>
            <a:pPr algn="just">
              <a:lnSpc>
                <a:spcPts val="3080"/>
              </a:lnSpc>
            </a:pPr>
            <a:r>
              <a:rPr lang="en-US" sz="2200" u="sng" dirty="0">
                <a:solidFill>
                  <a:srgbClr val="000000"/>
                </a:solidFill>
                <a:latin typeface="Trebuchet MS" panose="020B0603020202020204" pitchFamily="34" charset="0"/>
              </a:rPr>
              <a:t>recent failures in responding to an epidemic"</a:t>
            </a:r>
            <a:r>
              <a:rPr lang="en-US" sz="2200" dirty="0">
                <a:solidFill>
                  <a:srgbClr val="000000"/>
                </a:solidFill>
                <a:latin typeface="Trebuchet MS" panose="020B0603020202020204" pitchFamily="34" charset="0"/>
              </a:rPr>
              <a:t> -  Richter, </a:t>
            </a:r>
            <a:r>
              <a:rPr lang="en-US" sz="2200" dirty="0" err="1">
                <a:solidFill>
                  <a:srgbClr val="000000"/>
                </a:solidFill>
                <a:latin typeface="Trebuchet MS" panose="020B0603020202020204" pitchFamily="34" charset="0"/>
              </a:rPr>
              <a:t>Zuercher</a:t>
            </a:r>
            <a:r>
              <a:rPr lang="en-US" sz="2200" dirty="0">
                <a:solidFill>
                  <a:srgbClr val="000000"/>
                </a:solidFill>
                <a:latin typeface="Trebuchet MS" panose="020B0603020202020204" pitchFamily="34" charset="0"/>
              </a:rPr>
              <a:t> - https://doi.org/10.1016/j.jiph.2021.09.003</a:t>
            </a:r>
          </a:p>
          <a:p>
            <a:pPr>
              <a:lnSpc>
                <a:spcPts val="3220"/>
              </a:lnSpc>
            </a:pPr>
            <a:endParaRPr lang="en-US" sz="2200" dirty="0">
              <a:solidFill>
                <a:srgbClr val="000000"/>
              </a:solidFill>
              <a:latin typeface="Canva Sans Bold"/>
            </a:endParaRPr>
          </a:p>
          <a:p>
            <a:pPr algn="l">
              <a:lnSpc>
                <a:spcPts val="3220"/>
              </a:lnSpc>
            </a:pPr>
            <a:endParaRPr lang="en-US" sz="2200" dirty="0">
              <a:solidFill>
                <a:srgbClr val="000000"/>
              </a:solidFill>
              <a:latin typeface="Canva Sans Bold"/>
            </a:endParaRPr>
          </a:p>
        </p:txBody>
      </p:sp>
      <p:sp>
        <p:nvSpPr>
          <p:cNvPr id="3" name="TextBox 2">
            <a:extLst>
              <a:ext uri="{FF2B5EF4-FFF2-40B4-BE49-F238E27FC236}">
                <a16:creationId xmlns:a16="http://schemas.microsoft.com/office/drawing/2014/main" id="{AF79695C-5AB0-434A-E006-D24B508637DB}"/>
              </a:ext>
            </a:extLst>
          </p:cNvPr>
          <p:cNvSpPr txBox="1"/>
          <p:nvPr/>
        </p:nvSpPr>
        <p:spPr>
          <a:xfrm>
            <a:off x="457200" y="247617"/>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5" name="Picture 4" descr="Shape&#10;&#10;Description automatically generated with medium confidence">
            <a:extLst>
              <a:ext uri="{FF2B5EF4-FFF2-40B4-BE49-F238E27FC236}">
                <a16:creationId xmlns:a16="http://schemas.microsoft.com/office/drawing/2014/main" id="{9A47EC36-D10E-10C8-F8EF-79670ACF8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2468" b="30201"/>
          <a:stretch>
            <a:fillRect/>
          </a:stretch>
        </p:blipFill>
        <p:spPr>
          <a:xfrm>
            <a:off x="0" y="0"/>
            <a:ext cx="18288000" cy="10287000"/>
          </a:xfrm>
          <a:prstGeom prst="rect">
            <a:avLst/>
          </a:prstGeom>
        </p:spPr>
      </p:pic>
      <p:sp>
        <p:nvSpPr>
          <p:cNvPr id="4" name="TextBox 4"/>
          <p:cNvSpPr txBox="1"/>
          <p:nvPr/>
        </p:nvSpPr>
        <p:spPr>
          <a:xfrm>
            <a:off x="1061947" y="1584248"/>
            <a:ext cx="16164106" cy="7262181"/>
          </a:xfrm>
          <a:prstGeom prst="rect">
            <a:avLst/>
          </a:prstGeom>
        </p:spPr>
        <p:txBody>
          <a:bodyPr lIns="0" tIns="0" rIns="0" bIns="0" rtlCol="0" anchor="t">
            <a:spAutoFit/>
          </a:bodyPr>
          <a:lstStyle/>
          <a:p>
            <a:pPr algn="ctr"/>
            <a:r>
              <a:rPr lang="en-US" sz="4800" b="1" dirty="0">
                <a:solidFill>
                  <a:srgbClr val="002060"/>
                </a:solidFill>
                <a:latin typeface="Trebuchet MS" panose="020B0603020202020204" pitchFamily="34" charset="0"/>
              </a:rPr>
              <a:t>What We Know:</a:t>
            </a:r>
            <a:br>
              <a:rPr lang="en-US" sz="4800" b="1" dirty="0">
                <a:solidFill>
                  <a:srgbClr val="002060"/>
                </a:solidFill>
                <a:latin typeface="Trebuchet MS" panose="020B0603020202020204" pitchFamily="34" charset="0"/>
              </a:rPr>
            </a:br>
            <a:endParaRPr lang="en-US" sz="4800" b="1" dirty="0">
              <a:solidFill>
                <a:schemeClr val="accent5">
                  <a:lumMod val="50000"/>
                </a:schemeClr>
              </a:solidFill>
              <a:latin typeface="Trebuchet MS" panose="020B0603020202020204" pitchFamily="34" charset="0"/>
            </a:endParaRPr>
          </a:p>
          <a:p>
            <a:pPr algn="ctr"/>
            <a:r>
              <a:rPr lang="en-US" sz="4400" dirty="0">
                <a:solidFill>
                  <a:schemeClr val="accent5">
                    <a:lumMod val="50000"/>
                  </a:schemeClr>
                </a:solidFill>
                <a:latin typeface="Trebuchet MS" panose="020B0603020202020204" pitchFamily="34" charset="0"/>
              </a:rPr>
              <a:t>The disinformation offered by FCTC and its affiliates to signatory countries as “guidance” is </a:t>
            </a:r>
            <a:r>
              <a:rPr lang="en-US" sz="4400" b="1" i="1" u="sng" dirty="0">
                <a:solidFill>
                  <a:schemeClr val="accent5">
                    <a:lumMod val="50000"/>
                  </a:schemeClr>
                </a:solidFill>
                <a:latin typeface="Trebuchet MS" panose="020B0603020202020204" pitchFamily="34" charset="0"/>
              </a:rPr>
              <a:t>dangerous</a:t>
            </a:r>
            <a:r>
              <a:rPr lang="en-US" sz="4400" i="1" u="sng" dirty="0">
                <a:solidFill>
                  <a:schemeClr val="accent5">
                    <a:lumMod val="50000"/>
                  </a:schemeClr>
                </a:solidFill>
                <a:latin typeface="Trebuchet MS" panose="020B0603020202020204" pitchFamily="34" charset="0"/>
              </a:rPr>
              <a:t> </a:t>
            </a:r>
            <a:r>
              <a:rPr lang="en-US" sz="4400" dirty="0">
                <a:solidFill>
                  <a:schemeClr val="accent5">
                    <a:lumMod val="50000"/>
                  </a:schemeClr>
                </a:solidFill>
                <a:latin typeface="Trebuchet MS" panose="020B0603020202020204" pitchFamily="34" charset="0"/>
              </a:rPr>
              <a:t>and </a:t>
            </a:r>
            <a:r>
              <a:rPr lang="en-US" sz="4400" b="1" i="1" u="sng" dirty="0">
                <a:solidFill>
                  <a:schemeClr val="accent5">
                    <a:lumMod val="50000"/>
                  </a:schemeClr>
                </a:solidFill>
                <a:latin typeface="Trebuchet MS" panose="020B0603020202020204" pitchFamily="34" charset="0"/>
              </a:rPr>
              <a:t>has the potential to cause harm</a:t>
            </a:r>
            <a:r>
              <a:rPr lang="en-US" sz="4400" dirty="0">
                <a:solidFill>
                  <a:schemeClr val="accent5">
                    <a:lumMod val="50000"/>
                  </a:schemeClr>
                </a:solidFill>
                <a:latin typeface="Trebuchet MS" panose="020B0603020202020204" pitchFamily="34" charset="0"/>
              </a:rPr>
              <a:t>  for people who smoke and use unsafe oral tobacco products.</a:t>
            </a:r>
          </a:p>
          <a:p>
            <a:pPr algn="ctr"/>
            <a:endParaRPr lang="en-US" sz="1400" dirty="0">
              <a:solidFill>
                <a:schemeClr val="accent5">
                  <a:lumMod val="50000"/>
                </a:schemeClr>
              </a:solidFill>
              <a:latin typeface="Trebuchet MS" panose="020B0603020202020204" pitchFamily="34" charset="0"/>
            </a:endParaRPr>
          </a:p>
          <a:p>
            <a:pPr algn="ctr"/>
            <a:br>
              <a:rPr lang="en-US" sz="1400" dirty="0">
                <a:solidFill>
                  <a:schemeClr val="accent5">
                    <a:lumMod val="50000"/>
                  </a:schemeClr>
                </a:solidFill>
                <a:latin typeface="Trebuchet MS" panose="020B0603020202020204" pitchFamily="34" charset="0"/>
              </a:rPr>
            </a:br>
            <a:r>
              <a:rPr lang="en-US" sz="4200" dirty="0">
                <a:solidFill>
                  <a:schemeClr val="accent5">
                    <a:lumMod val="50000"/>
                  </a:schemeClr>
                </a:solidFill>
                <a:latin typeface="Trebuchet MS" panose="020B0603020202020204" pitchFamily="34" charset="0"/>
              </a:rPr>
              <a:t>The </a:t>
            </a:r>
            <a:r>
              <a:rPr lang="en-US" sz="4200" b="1" u="sng" dirty="0">
                <a:solidFill>
                  <a:schemeClr val="accent5">
                    <a:lumMod val="50000"/>
                  </a:schemeClr>
                </a:solidFill>
                <a:latin typeface="Trebuchet MS" panose="020B0603020202020204" pitchFamily="34" charset="0"/>
              </a:rPr>
              <a:t>WHO FCTC has failed</a:t>
            </a:r>
            <a:r>
              <a:rPr lang="en-US" sz="4200" dirty="0">
                <a:solidFill>
                  <a:schemeClr val="accent5">
                    <a:lumMod val="50000"/>
                  </a:schemeClr>
                </a:solidFill>
                <a:latin typeface="Trebuchet MS" panose="020B0603020202020204" pitchFamily="34" charset="0"/>
              </a:rPr>
              <a:t>, and </a:t>
            </a:r>
            <a:r>
              <a:rPr lang="en-US" sz="4200" b="1" u="sng" dirty="0">
                <a:solidFill>
                  <a:schemeClr val="accent5">
                    <a:lumMod val="50000"/>
                  </a:schemeClr>
                </a:solidFill>
                <a:latin typeface="Trebuchet MS" panose="020B0603020202020204" pitchFamily="34" charset="0"/>
              </a:rPr>
              <a:t>continues to fail</a:t>
            </a:r>
            <a:r>
              <a:rPr lang="en-US" sz="4200" dirty="0">
                <a:solidFill>
                  <a:schemeClr val="accent5">
                    <a:lumMod val="50000"/>
                  </a:schemeClr>
                </a:solidFill>
                <a:latin typeface="Trebuchet MS" panose="020B0603020202020204" pitchFamily="34" charset="0"/>
              </a:rPr>
              <a:t>, the 8 million people who DIE from unsafe tobacco products annually.</a:t>
            </a:r>
          </a:p>
          <a:p>
            <a:pPr algn="ctr"/>
            <a:endParaRPr lang="en-US" sz="4200" dirty="0">
              <a:solidFill>
                <a:schemeClr val="accent5">
                  <a:lumMod val="50000"/>
                </a:schemeClr>
              </a:solidFill>
              <a:latin typeface="Canva Sans Bold"/>
            </a:endParaRPr>
          </a:p>
          <a:p>
            <a:pPr algn="ctr">
              <a:lnSpc>
                <a:spcPts val="5880"/>
              </a:lnSpc>
            </a:pPr>
            <a:endParaRPr lang="en-US" sz="4200" dirty="0">
              <a:solidFill>
                <a:srgbClr val="2B4A8A"/>
              </a:solidFill>
              <a:latin typeface="Canva Sans Bold"/>
            </a:endParaRPr>
          </a:p>
        </p:txBody>
      </p:sp>
      <p:sp>
        <p:nvSpPr>
          <p:cNvPr id="3" name="TextBox 2">
            <a:extLst>
              <a:ext uri="{FF2B5EF4-FFF2-40B4-BE49-F238E27FC236}">
                <a16:creationId xmlns:a16="http://schemas.microsoft.com/office/drawing/2014/main" id="{210DD4EA-4B3D-B92F-5EBB-F7CEE303EA98}"/>
              </a:ext>
            </a:extLst>
          </p:cNvPr>
          <p:cNvSpPr txBox="1"/>
          <p:nvPr/>
        </p:nvSpPr>
        <p:spPr>
          <a:xfrm>
            <a:off x="457200" y="271609"/>
            <a:ext cx="15244853" cy="707886"/>
          </a:xfrm>
          <a:prstGeom prst="rect">
            <a:avLst/>
          </a:prstGeom>
          <a:noFill/>
        </p:spPr>
        <p:txBody>
          <a:bodyPr wrap="square" rtlCol="0">
            <a:spAutoFit/>
          </a:bodyPr>
          <a:lstStyle/>
          <a:p>
            <a:r>
              <a:rPr lang="en-US" sz="4000" b="1" i="1" dirty="0">
                <a:solidFill>
                  <a:srgbClr val="002060"/>
                </a:solidFill>
                <a:latin typeface="Trebuchet MS" panose="020B0603020202020204" pitchFamily="34" charset="0"/>
              </a:rPr>
              <a:t>The Subversion of Public Health: </a:t>
            </a:r>
            <a:r>
              <a:rPr lang="en-US" sz="4000" b="1" i="1" dirty="0">
                <a:solidFill>
                  <a:schemeClr val="accent5">
                    <a:lumMod val="50000"/>
                  </a:schemeClr>
                </a:solidFill>
                <a:latin typeface="Trebuchet MS" panose="020B0603020202020204" pitchFamily="34" charset="0"/>
              </a:rPr>
              <a:t>Consumer Perspectives</a:t>
            </a:r>
            <a:endParaRPr lang="en-NZ" i="1" dirty="0"/>
          </a:p>
        </p:txBody>
      </p:sp>
      <p:pic>
        <p:nvPicPr>
          <p:cNvPr id="6" name="Picture 5" descr="Shape&#10;&#10;Description automatically generated with medium confidence">
            <a:extLst>
              <a:ext uri="{FF2B5EF4-FFF2-40B4-BE49-F238E27FC236}">
                <a16:creationId xmlns:a16="http://schemas.microsoft.com/office/drawing/2014/main" id="{0D94D137-E1CB-31CC-B0EA-DFAB45F73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1400" y="8869865"/>
            <a:ext cx="2742775" cy="8435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2213</Words>
  <Application>Microsoft Office PowerPoint</Application>
  <PresentationFormat>Custom</PresentationFormat>
  <Paragraphs>192</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Wingdings</vt:lpstr>
      <vt:lpstr>Trebuchet MS</vt:lpstr>
      <vt:lpstr>Fira</vt:lpstr>
      <vt:lpstr>Arial</vt:lpstr>
      <vt:lpstr>Canva Sans Bold</vt:lpstr>
      <vt:lpstr>Kollektif Italics</vt:lpstr>
      <vt:lpstr>Canva Sans</vt:lpstr>
      <vt:lpstr>Canva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 WP AHRF 22 V2</dc:title>
  <cp:lastModifiedBy>Nancy E Loucas</cp:lastModifiedBy>
  <cp:revision>34</cp:revision>
  <cp:lastPrinted>2022-10-04T05:18:56Z</cp:lastPrinted>
  <dcterms:created xsi:type="dcterms:W3CDTF">2006-08-16T00:00:00Z</dcterms:created>
  <dcterms:modified xsi:type="dcterms:W3CDTF">2022-10-05T01:31:47Z</dcterms:modified>
  <dc:identifier>DAFBjtPxFVk</dc:identifier>
</cp:coreProperties>
</file>